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87" r:id="rId3"/>
    <p:sldId id="257" r:id="rId5"/>
    <p:sldId id="390" r:id="rId6"/>
    <p:sldId id="293" r:id="rId7"/>
    <p:sldId id="294" r:id="rId8"/>
    <p:sldId id="295" r:id="rId9"/>
    <p:sldId id="368" r:id="rId10"/>
    <p:sldId id="369" r:id="rId11"/>
    <p:sldId id="370" r:id="rId12"/>
    <p:sldId id="391" r:id="rId13"/>
    <p:sldId id="306" r:id="rId14"/>
    <p:sldId id="307" r:id="rId15"/>
    <p:sldId id="308" r:id="rId16"/>
    <p:sldId id="392" r:id="rId17"/>
    <p:sldId id="322" r:id="rId18"/>
    <p:sldId id="409" r:id="rId19"/>
    <p:sldId id="339" r:id="rId20"/>
    <p:sldId id="291" r:id="rId21"/>
  </p:sldIdLst>
  <p:sldSz cx="9721850" cy="5400675"/>
  <p:notesSz cx="6858000" cy="9144000"/>
  <p:embeddedFontLst>
    <p:embeddedFont>
      <p:font typeface="Arial Unicode MS" panose="020B0604020202020204" charset="-122"/>
      <p:regular r:id="rId25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0099FF"/>
    <a:srgbClr val="0000FF"/>
    <a:srgbClr val="004A82"/>
    <a:srgbClr val="E6A400"/>
    <a:srgbClr val="CC6600"/>
    <a:srgbClr val="CEAC1A"/>
    <a:srgbClr val="BC8F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61" autoAdjust="0"/>
    <p:restoredTop sz="94660"/>
  </p:normalViewPr>
  <p:slideViewPr>
    <p:cSldViewPr>
      <p:cViewPr>
        <p:scale>
          <a:sx n="66" d="100"/>
          <a:sy n="66" d="100"/>
        </p:scale>
        <p:origin x="-2766" y="-1308"/>
      </p:cViewPr>
      <p:guideLst>
        <p:guide orient="horz" pos="1706"/>
        <p:guide pos="30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DD2C199-EE4C-4426-8B4D-28DB732A67B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85800"/>
            <a:ext cx="61722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CE229B0-F7ED-40B6-A316-3CF67DA95299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14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D19859A0-132D-4109-AADC-7416D66AFA8D}" type="slidenum">
              <a:rPr lang="zh-CN" altLang="en-US" sz="1200">
                <a:latin typeface="Calibri" pitchFamily="34" charset="0"/>
              </a:rPr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AF762-52F3-4512-B16B-1F6F197A99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AF762-52F3-4512-B16B-1F6F197A99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AF762-52F3-4512-B16B-1F6F197A99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AF762-52F3-4512-B16B-1F6F197A99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37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3731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4E2C2A17-64FF-40D8-876E-295C6AE3A9FC}" type="slidenum">
              <a:rPr lang="zh-CN" altLang="en-US" sz="1200">
                <a:latin typeface="Calibri" pitchFamily="34" charset="0"/>
              </a:rPr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29D9548-E315-491C-A748-619470DC459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AF762-52F3-4512-B16B-1F6F197A99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AF762-52F3-4512-B16B-1F6F197A99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AF762-52F3-4512-B16B-1F6F197A99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AF762-52F3-4512-B16B-1F6F197A99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AF762-52F3-4512-B16B-1F6F197A99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AF762-52F3-4512-B16B-1F6F197A99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AF762-52F3-4512-B16B-1F6F197A99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5000">
    <p:blinds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5000">
    <p:blinds dir="vert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5000">
    <p:blinds dir="vert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5000">
    <p:blinds dir="vert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5000">
    <p:blinds dir="vert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5000">
    <p:blinds dir="vert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5000">
    <p:blinds dir="vert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5000">
    <p:blinds dir="vert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5000">
    <p:blinds dir="vert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5000">
    <p:blinds dir="vert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5000">
    <p:blinds dir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15900"/>
            <a:ext cx="8750300" cy="90011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260475"/>
            <a:ext cx="8750300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 advTm="5000">
    <p:blinds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5000">
    <p:blinds dir="vert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5000">
    <p:blinds dir="vert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5000">
    <p:blinds dir="vert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5000">
    <p:blinds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5000">
    <p:blinds dir="vert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5000">
    <p:blinds dir="vert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5000">
    <p:blinds dir="vert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5000">
    <p:blinds dir="vert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5000">
    <p:blinds dir="vert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5000">
    <p:blinds dir="vert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5000">
    <p:blinds dir="vert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image" Target="../media/image1.jpeg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 noChangeArrowheads="1"/>
          </p:cNvPicPr>
          <p:nvPr userDrawn="1"/>
        </p:nvPicPr>
        <p:blipFill>
          <a:blip r:embed="rId24" cstate="screen"/>
          <a:srcRect/>
          <a:stretch>
            <a:fillRect/>
          </a:stretch>
        </p:blipFill>
        <p:spPr bwMode="auto">
          <a:xfrm>
            <a:off x="0" y="0"/>
            <a:ext cx="9721850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 userDrawn="1"/>
        </p:nvSpPr>
        <p:spPr>
          <a:xfrm>
            <a:off x="107950" y="193675"/>
            <a:ext cx="2216150" cy="396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点击添加标题文本</a:t>
            </a:r>
            <a:endParaRPr lang="zh-CN" altLang="en-US" sz="2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 userDrawn="1"/>
        </p:nvSpPr>
        <p:spPr bwMode="auto">
          <a:xfrm flipV="1">
            <a:off x="2339975" y="396875"/>
            <a:ext cx="6127750" cy="69850"/>
          </a:xfrm>
          <a:prstGeom prst="rect">
            <a:avLst/>
          </a:prstGeom>
          <a:solidFill>
            <a:srgbClr val="0070C0"/>
          </a:solidFill>
          <a:ln w="25400" algn="ctr">
            <a:noFill/>
            <a:miter lim="800000"/>
          </a:ln>
        </p:spPr>
        <p:txBody>
          <a:bodyPr rot="1080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" name="矩形 9"/>
          <p:cNvSpPr>
            <a:spLocks noChangeArrowheads="1"/>
          </p:cNvSpPr>
          <p:nvPr userDrawn="1"/>
        </p:nvSpPr>
        <p:spPr bwMode="auto">
          <a:xfrm flipV="1">
            <a:off x="8621713" y="396875"/>
            <a:ext cx="1423987" cy="69850"/>
          </a:xfrm>
          <a:prstGeom prst="rect">
            <a:avLst/>
          </a:prstGeom>
          <a:solidFill>
            <a:srgbClr val="7F7F7F"/>
          </a:solidFill>
          <a:ln w="25400" algn="ctr">
            <a:noFill/>
            <a:miter lim="800000"/>
          </a:ln>
        </p:spPr>
        <p:txBody>
          <a:bodyPr rot="1080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slow" advClick="0" advTm="5000">
    <p:blinds dir="vert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9" Type="http://schemas.openxmlformats.org/officeDocument/2006/relationships/notesSlide" Target="../notesSlides/notesSlide1.xml"/><Relationship Id="rId38" Type="http://schemas.openxmlformats.org/officeDocument/2006/relationships/slideLayout" Target="../slideLayouts/slideLayout1.xml"/><Relationship Id="rId37" Type="http://schemas.openxmlformats.org/officeDocument/2006/relationships/image" Target="../media/image38.png"/><Relationship Id="rId36" Type="http://schemas.openxmlformats.org/officeDocument/2006/relationships/image" Target="../media/image37.png"/><Relationship Id="rId35" Type="http://schemas.openxmlformats.org/officeDocument/2006/relationships/image" Target="../media/image36.png"/><Relationship Id="rId34" Type="http://schemas.openxmlformats.org/officeDocument/2006/relationships/image" Target="../media/image35.png"/><Relationship Id="rId33" Type="http://schemas.openxmlformats.org/officeDocument/2006/relationships/image" Target="../media/image34.png"/><Relationship Id="rId32" Type="http://schemas.openxmlformats.org/officeDocument/2006/relationships/image" Target="../media/image33.png"/><Relationship Id="rId31" Type="http://schemas.openxmlformats.org/officeDocument/2006/relationships/image" Target="../media/image32.png"/><Relationship Id="rId30" Type="http://schemas.openxmlformats.org/officeDocument/2006/relationships/image" Target="../media/image31.png"/><Relationship Id="rId3" Type="http://schemas.openxmlformats.org/officeDocument/2006/relationships/image" Target="../media/image4.png"/><Relationship Id="rId29" Type="http://schemas.openxmlformats.org/officeDocument/2006/relationships/image" Target="../media/image30.png"/><Relationship Id="rId28" Type="http://schemas.openxmlformats.org/officeDocument/2006/relationships/image" Target="../media/image29.png"/><Relationship Id="rId27" Type="http://schemas.openxmlformats.org/officeDocument/2006/relationships/image" Target="../media/image28.png"/><Relationship Id="rId26" Type="http://schemas.openxmlformats.org/officeDocument/2006/relationships/image" Target="../media/image27.png"/><Relationship Id="rId25" Type="http://schemas.openxmlformats.org/officeDocument/2006/relationships/image" Target="../media/image26.png"/><Relationship Id="rId24" Type="http://schemas.openxmlformats.org/officeDocument/2006/relationships/image" Target="../media/image25.png"/><Relationship Id="rId23" Type="http://schemas.openxmlformats.org/officeDocument/2006/relationships/image" Target="../media/image24.png"/><Relationship Id="rId22" Type="http://schemas.openxmlformats.org/officeDocument/2006/relationships/image" Target="../media/image23.png"/><Relationship Id="rId21" Type="http://schemas.openxmlformats.org/officeDocument/2006/relationships/image" Target="../media/image22.png"/><Relationship Id="rId20" Type="http://schemas.openxmlformats.org/officeDocument/2006/relationships/image" Target="../media/image21.pn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8" Type="http://schemas.openxmlformats.org/officeDocument/2006/relationships/slideLayout" Target="../slideLayouts/slideLayout2.xml"/><Relationship Id="rId37" Type="http://schemas.openxmlformats.org/officeDocument/2006/relationships/image" Target="../media/image38.png"/><Relationship Id="rId36" Type="http://schemas.openxmlformats.org/officeDocument/2006/relationships/image" Target="../media/image37.png"/><Relationship Id="rId35" Type="http://schemas.openxmlformats.org/officeDocument/2006/relationships/image" Target="../media/image36.png"/><Relationship Id="rId34" Type="http://schemas.openxmlformats.org/officeDocument/2006/relationships/image" Target="../media/image35.png"/><Relationship Id="rId33" Type="http://schemas.openxmlformats.org/officeDocument/2006/relationships/image" Target="../media/image34.png"/><Relationship Id="rId32" Type="http://schemas.openxmlformats.org/officeDocument/2006/relationships/image" Target="../media/image33.png"/><Relationship Id="rId31" Type="http://schemas.openxmlformats.org/officeDocument/2006/relationships/image" Target="../media/image32.png"/><Relationship Id="rId30" Type="http://schemas.openxmlformats.org/officeDocument/2006/relationships/image" Target="../media/image31.png"/><Relationship Id="rId3" Type="http://schemas.openxmlformats.org/officeDocument/2006/relationships/image" Target="../media/image4.png"/><Relationship Id="rId29" Type="http://schemas.openxmlformats.org/officeDocument/2006/relationships/image" Target="../media/image30.png"/><Relationship Id="rId28" Type="http://schemas.openxmlformats.org/officeDocument/2006/relationships/image" Target="../media/image29.png"/><Relationship Id="rId27" Type="http://schemas.openxmlformats.org/officeDocument/2006/relationships/image" Target="../media/image28.png"/><Relationship Id="rId26" Type="http://schemas.openxmlformats.org/officeDocument/2006/relationships/image" Target="../media/image27.png"/><Relationship Id="rId25" Type="http://schemas.openxmlformats.org/officeDocument/2006/relationships/image" Target="../media/image26.png"/><Relationship Id="rId24" Type="http://schemas.openxmlformats.org/officeDocument/2006/relationships/image" Target="../media/image25.png"/><Relationship Id="rId23" Type="http://schemas.openxmlformats.org/officeDocument/2006/relationships/image" Target="../media/image24.png"/><Relationship Id="rId22" Type="http://schemas.openxmlformats.org/officeDocument/2006/relationships/image" Target="../media/image23.png"/><Relationship Id="rId21" Type="http://schemas.openxmlformats.org/officeDocument/2006/relationships/image" Target="../media/image22.png"/><Relationship Id="rId20" Type="http://schemas.openxmlformats.org/officeDocument/2006/relationships/image" Target="../media/image21.pn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8" Type="http://schemas.openxmlformats.org/officeDocument/2006/relationships/slideLayout" Target="../slideLayouts/slideLayout2.xml"/><Relationship Id="rId37" Type="http://schemas.openxmlformats.org/officeDocument/2006/relationships/image" Target="../media/image38.png"/><Relationship Id="rId36" Type="http://schemas.openxmlformats.org/officeDocument/2006/relationships/image" Target="../media/image37.png"/><Relationship Id="rId35" Type="http://schemas.openxmlformats.org/officeDocument/2006/relationships/image" Target="../media/image36.png"/><Relationship Id="rId34" Type="http://schemas.openxmlformats.org/officeDocument/2006/relationships/image" Target="../media/image35.png"/><Relationship Id="rId33" Type="http://schemas.openxmlformats.org/officeDocument/2006/relationships/image" Target="../media/image34.png"/><Relationship Id="rId32" Type="http://schemas.openxmlformats.org/officeDocument/2006/relationships/image" Target="../media/image33.png"/><Relationship Id="rId31" Type="http://schemas.openxmlformats.org/officeDocument/2006/relationships/image" Target="../media/image32.png"/><Relationship Id="rId30" Type="http://schemas.openxmlformats.org/officeDocument/2006/relationships/image" Target="../media/image31.png"/><Relationship Id="rId3" Type="http://schemas.openxmlformats.org/officeDocument/2006/relationships/image" Target="../media/image4.png"/><Relationship Id="rId29" Type="http://schemas.openxmlformats.org/officeDocument/2006/relationships/image" Target="../media/image30.png"/><Relationship Id="rId28" Type="http://schemas.openxmlformats.org/officeDocument/2006/relationships/image" Target="../media/image29.png"/><Relationship Id="rId27" Type="http://schemas.openxmlformats.org/officeDocument/2006/relationships/image" Target="../media/image28.png"/><Relationship Id="rId26" Type="http://schemas.openxmlformats.org/officeDocument/2006/relationships/image" Target="../media/image27.png"/><Relationship Id="rId25" Type="http://schemas.openxmlformats.org/officeDocument/2006/relationships/image" Target="../media/image26.png"/><Relationship Id="rId24" Type="http://schemas.openxmlformats.org/officeDocument/2006/relationships/image" Target="../media/image25.png"/><Relationship Id="rId23" Type="http://schemas.openxmlformats.org/officeDocument/2006/relationships/image" Target="../media/image24.png"/><Relationship Id="rId22" Type="http://schemas.openxmlformats.org/officeDocument/2006/relationships/image" Target="../media/image23.png"/><Relationship Id="rId21" Type="http://schemas.openxmlformats.org/officeDocument/2006/relationships/image" Target="../media/image22.png"/><Relationship Id="rId20" Type="http://schemas.openxmlformats.org/officeDocument/2006/relationships/image" Target="../media/image21.pn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8" Type="http://schemas.openxmlformats.org/officeDocument/2006/relationships/slideLayout" Target="../slideLayouts/slideLayout2.xml"/><Relationship Id="rId37" Type="http://schemas.openxmlformats.org/officeDocument/2006/relationships/image" Target="../media/image38.png"/><Relationship Id="rId36" Type="http://schemas.openxmlformats.org/officeDocument/2006/relationships/image" Target="../media/image37.png"/><Relationship Id="rId35" Type="http://schemas.openxmlformats.org/officeDocument/2006/relationships/image" Target="../media/image36.png"/><Relationship Id="rId34" Type="http://schemas.openxmlformats.org/officeDocument/2006/relationships/image" Target="../media/image35.png"/><Relationship Id="rId33" Type="http://schemas.openxmlformats.org/officeDocument/2006/relationships/image" Target="../media/image34.png"/><Relationship Id="rId32" Type="http://schemas.openxmlformats.org/officeDocument/2006/relationships/image" Target="../media/image33.png"/><Relationship Id="rId31" Type="http://schemas.openxmlformats.org/officeDocument/2006/relationships/image" Target="../media/image32.png"/><Relationship Id="rId30" Type="http://schemas.openxmlformats.org/officeDocument/2006/relationships/image" Target="../media/image31.png"/><Relationship Id="rId3" Type="http://schemas.openxmlformats.org/officeDocument/2006/relationships/image" Target="../media/image4.png"/><Relationship Id="rId29" Type="http://schemas.openxmlformats.org/officeDocument/2006/relationships/image" Target="../media/image30.png"/><Relationship Id="rId28" Type="http://schemas.openxmlformats.org/officeDocument/2006/relationships/image" Target="../media/image29.png"/><Relationship Id="rId27" Type="http://schemas.openxmlformats.org/officeDocument/2006/relationships/image" Target="../media/image28.png"/><Relationship Id="rId26" Type="http://schemas.openxmlformats.org/officeDocument/2006/relationships/image" Target="../media/image27.png"/><Relationship Id="rId25" Type="http://schemas.openxmlformats.org/officeDocument/2006/relationships/image" Target="../media/image26.png"/><Relationship Id="rId24" Type="http://schemas.openxmlformats.org/officeDocument/2006/relationships/image" Target="../media/image25.png"/><Relationship Id="rId23" Type="http://schemas.openxmlformats.org/officeDocument/2006/relationships/image" Target="../media/image24.png"/><Relationship Id="rId22" Type="http://schemas.openxmlformats.org/officeDocument/2006/relationships/image" Target="../media/image23.png"/><Relationship Id="rId21" Type="http://schemas.openxmlformats.org/officeDocument/2006/relationships/image" Target="../media/image22.png"/><Relationship Id="rId20" Type="http://schemas.openxmlformats.org/officeDocument/2006/relationships/image" Target="../media/image21.pn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9" Type="http://schemas.openxmlformats.org/officeDocument/2006/relationships/notesSlide" Target="../notesSlides/notesSlide14.xml"/><Relationship Id="rId38" Type="http://schemas.openxmlformats.org/officeDocument/2006/relationships/slideLayout" Target="../slideLayouts/slideLayout1.xml"/><Relationship Id="rId37" Type="http://schemas.openxmlformats.org/officeDocument/2006/relationships/image" Target="../media/image38.png"/><Relationship Id="rId36" Type="http://schemas.openxmlformats.org/officeDocument/2006/relationships/image" Target="../media/image37.png"/><Relationship Id="rId35" Type="http://schemas.openxmlformats.org/officeDocument/2006/relationships/image" Target="../media/image36.png"/><Relationship Id="rId34" Type="http://schemas.openxmlformats.org/officeDocument/2006/relationships/image" Target="../media/image35.png"/><Relationship Id="rId33" Type="http://schemas.openxmlformats.org/officeDocument/2006/relationships/image" Target="../media/image34.png"/><Relationship Id="rId32" Type="http://schemas.openxmlformats.org/officeDocument/2006/relationships/image" Target="../media/image33.png"/><Relationship Id="rId31" Type="http://schemas.openxmlformats.org/officeDocument/2006/relationships/image" Target="../media/image32.png"/><Relationship Id="rId30" Type="http://schemas.openxmlformats.org/officeDocument/2006/relationships/image" Target="../media/image31.png"/><Relationship Id="rId3" Type="http://schemas.openxmlformats.org/officeDocument/2006/relationships/image" Target="../media/image4.png"/><Relationship Id="rId29" Type="http://schemas.openxmlformats.org/officeDocument/2006/relationships/image" Target="../media/image30.png"/><Relationship Id="rId28" Type="http://schemas.openxmlformats.org/officeDocument/2006/relationships/image" Target="../media/image29.png"/><Relationship Id="rId27" Type="http://schemas.openxmlformats.org/officeDocument/2006/relationships/image" Target="../media/image28.png"/><Relationship Id="rId26" Type="http://schemas.openxmlformats.org/officeDocument/2006/relationships/image" Target="../media/image27.png"/><Relationship Id="rId25" Type="http://schemas.openxmlformats.org/officeDocument/2006/relationships/image" Target="../media/image26.png"/><Relationship Id="rId24" Type="http://schemas.openxmlformats.org/officeDocument/2006/relationships/image" Target="../media/image25.png"/><Relationship Id="rId23" Type="http://schemas.openxmlformats.org/officeDocument/2006/relationships/image" Target="../media/image24.png"/><Relationship Id="rId22" Type="http://schemas.openxmlformats.org/officeDocument/2006/relationships/image" Target="../media/image23.png"/><Relationship Id="rId21" Type="http://schemas.openxmlformats.org/officeDocument/2006/relationships/image" Target="../media/image22.png"/><Relationship Id="rId20" Type="http://schemas.openxmlformats.org/officeDocument/2006/relationships/image" Target="../media/image21.pn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8" Type="http://schemas.openxmlformats.org/officeDocument/2006/relationships/slideLayout" Target="../slideLayouts/slideLayout2.xml"/><Relationship Id="rId37" Type="http://schemas.openxmlformats.org/officeDocument/2006/relationships/image" Target="../media/image38.png"/><Relationship Id="rId36" Type="http://schemas.openxmlformats.org/officeDocument/2006/relationships/image" Target="../media/image37.png"/><Relationship Id="rId35" Type="http://schemas.openxmlformats.org/officeDocument/2006/relationships/image" Target="../media/image36.png"/><Relationship Id="rId34" Type="http://schemas.openxmlformats.org/officeDocument/2006/relationships/image" Target="../media/image35.png"/><Relationship Id="rId33" Type="http://schemas.openxmlformats.org/officeDocument/2006/relationships/image" Target="../media/image34.png"/><Relationship Id="rId32" Type="http://schemas.openxmlformats.org/officeDocument/2006/relationships/image" Target="../media/image33.png"/><Relationship Id="rId31" Type="http://schemas.openxmlformats.org/officeDocument/2006/relationships/image" Target="../media/image32.png"/><Relationship Id="rId30" Type="http://schemas.openxmlformats.org/officeDocument/2006/relationships/image" Target="../media/image31.png"/><Relationship Id="rId3" Type="http://schemas.openxmlformats.org/officeDocument/2006/relationships/image" Target="../media/image4.png"/><Relationship Id="rId29" Type="http://schemas.openxmlformats.org/officeDocument/2006/relationships/image" Target="../media/image30.png"/><Relationship Id="rId28" Type="http://schemas.openxmlformats.org/officeDocument/2006/relationships/image" Target="../media/image29.png"/><Relationship Id="rId27" Type="http://schemas.openxmlformats.org/officeDocument/2006/relationships/image" Target="../media/image28.png"/><Relationship Id="rId26" Type="http://schemas.openxmlformats.org/officeDocument/2006/relationships/image" Target="../media/image27.png"/><Relationship Id="rId25" Type="http://schemas.openxmlformats.org/officeDocument/2006/relationships/image" Target="../media/image26.png"/><Relationship Id="rId24" Type="http://schemas.openxmlformats.org/officeDocument/2006/relationships/image" Target="../media/image25.png"/><Relationship Id="rId23" Type="http://schemas.openxmlformats.org/officeDocument/2006/relationships/image" Target="../media/image24.png"/><Relationship Id="rId22" Type="http://schemas.openxmlformats.org/officeDocument/2006/relationships/image" Target="../media/image23.png"/><Relationship Id="rId21" Type="http://schemas.openxmlformats.org/officeDocument/2006/relationships/image" Target="../media/image22.png"/><Relationship Id="rId20" Type="http://schemas.openxmlformats.org/officeDocument/2006/relationships/image" Target="../media/image21.pn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6" name="Group 26"/>
          <p:cNvGrpSpPr/>
          <p:nvPr/>
        </p:nvGrpSpPr>
        <p:grpSpPr bwMode="auto">
          <a:xfrm>
            <a:off x="387350" y="-466725"/>
            <a:ext cx="9226550" cy="2528888"/>
            <a:chOff x="44" y="-294"/>
            <a:chExt cx="5812" cy="159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8986837" flipH="1">
              <a:off x="2660" y="702"/>
              <a:ext cx="374" cy="54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3084" y="572"/>
              <a:ext cx="188" cy="327"/>
            </a:xfrm>
            <a:prstGeom prst="rect">
              <a:avLst/>
            </a:prstGeom>
          </p:spPr>
        </p:pic>
        <p:sp>
          <p:nvSpPr>
            <p:cNvPr id="16" name="五角星 15"/>
            <p:cNvSpPr/>
            <p:nvPr/>
          </p:nvSpPr>
          <p:spPr>
            <a:xfrm>
              <a:off x="2706" y="350"/>
              <a:ext cx="165" cy="173"/>
            </a:xfrm>
            <a:prstGeom prst="star5">
              <a:avLst/>
            </a:prstGeom>
            <a:solidFill>
              <a:srgbClr val="D39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8904180">
              <a:off x="2875" y="265"/>
              <a:ext cx="266" cy="17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13" y="401"/>
              <a:ext cx="157" cy="157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95" y="192"/>
              <a:ext cx="576" cy="576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440" y="581"/>
              <a:ext cx="117" cy="117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763" y="412"/>
              <a:ext cx="329" cy="196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75" y="128"/>
              <a:ext cx="308" cy="226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9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66" y="0"/>
              <a:ext cx="322" cy="323"/>
            </a:xfrm>
            <a:prstGeom prst="rect">
              <a:avLst/>
            </a:prstGeom>
          </p:spPr>
        </p:pic>
        <p:pic>
          <p:nvPicPr>
            <p:cNvPr id="5157" name="图片 24"/>
            <p:cNvPicPr>
              <a:picLocks noChangeAspect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4308" y="382"/>
              <a:ext cx="254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1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20" y="236"/>
              <a:ext cx="242" cy="244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2758" y="-68"/>
              <a:ext cx="232" cy="405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71" y="159"/>
              <a:ext cx="333" cy="27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3481104">
              <a:off x="1641" y="125"/>
              <a:ext cx="242" cy="344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59" y="552"/>
              <a:ext cx="223" cy="207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054" y="76"/>
              <a:ext cx="281" cy="281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27" y="-10"/>
              <a:ext cx="226" cy="227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8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0" y="-40"/>
              <a:ext cx="270" cy="27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9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079" y="10"/>
              <a:ext cx="247" cy="243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0" y="33"/>
              <a:ext cx="369" cy="368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1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05" y="447"/>
              <a:ext cx="132" cy="230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21" y="-139"/>
              <a:ext cx="218" cy="290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2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280487">
              <a:off x="258" y="41"/>
              <a:ext cx="267" cy="174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7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392" y="-39"/>
              <a:ext cx="330" cy="196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2007" y="401"/>
              <a:ext cx="575" cy="576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08" y="304"/>
              <a:ext cx="323" cy="323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24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5" y="381"/>
              <a:ext cx="87" cy="152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866620">
              <a:off x="3447" y="-47"/>
              <a:ext cx="224" cy="208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26" y="24"/>
              <a:ext cx="224" cy="207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842783">
              <a:off x="4162" y="517"/>
              <a:ext cx="144" cy="205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2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964289">
              <a:off x="3729" y="645"/>
              <a:ext cx="200" cy="196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82" y="-73"/>
              <a:ext cx="226" cy="226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30" y="271"/>
              <a:ext cx="270" cy="270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1750" y="343"/>
              <a:ext cx="188" cy="327"/>
            </a:xfrm>
            <a:prstGeom prst="rect">
              <a:avLst/>
            </a:prstGeom>
          </p:spPr>
        </p:pic>
        <p:sp>
          <p:nvSpPr>
            <p:cNvPr id="52" name="五角星 51"/>
            <p:cNvSpPr/>
            <p:nvPr/>
          </p:nvSpPr>
          <p:spPr>
            <a:xfrm>
              <a:off x="1913" y="45"/>
              <a:ext cx="136" cy="143"/>
            </a:xfrm>
            <a:prstGeom prst="star5">
              <a:avLst/>
            </a:prstGeom>
            <a:solidFill>
              <a:srgbClr val="D39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1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6" y="1"/>
              <a:ext cx="254" cy="257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51" y="-23"/>
              <a:ext cx="157" cy="157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4495" y="-116"/>
              <a:ext cx="188" cy="327"/>
            </a:xfrm>
            <a:prstGeom prst="rect">
              <a:avLst/>
            </a:prstGeom>
          </p:spPr>
        </p:pic>
        <p:pic>
          <p:nvPicPr>
            <p:cNvPr id="5186" name="图片 55"/>
            <p:cNvPicPr>
              <a:picLocks noChangeAspect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980" y="93"/>
              <a:ext cx="254" cy="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2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75" y="182"/>
              <a:ext cx="153" cy="150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8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4885295">
              <a:off x="4521" y="217"/>
              <a:ext cx="236" cy="140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3" y="11"/>
              <a:ext cx="117" cy="117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40" y="413"/>
              <a:ext cx="156" cy="156"/>
            </a:xfrm>
            <a:prstGeom prst="rect">
              <a:avLst/>
            </a:prstGeom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3307057">
              <a:off x="4737" y="171"/>
              <a:ext cx="422" cy="422"/>
            </a:xfrm>
            <a:prstGeom prst="rect">
              <a:avLst/>
            </a:prstGeom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29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47045">
              <a:off x="5492" y="-61"/>
              <a:ext cx="349" cy="349"/>
            </a:xfrm>
            <a:prstGeom prst="rect">
              <a:avLst/>
            </a:prstGeom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3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66" y="516"/>
              <a:ext cx="179" cy="178"/>
            </a:xfrm>
            <a:prstGeom prst="rect">
              <a:avLst/>
            </a:prstGeom>
          </p:spPr>
        </p:pic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31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63" y="-3"/>
              <a:ext cx="119" cy="118"/>
            </a:xfrm>
            <a:prstGeom prst="rect">
              <a:avLst/>
            </a:prstGeom>
          </p:spPr>
        </p:pic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3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842783">
              <a:off x="3298" y="-151"/>
              <a:ext cx="144" cy="206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64" y="467"/>
              <a:ext cx="205" cy="205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3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9000000">
              <a:off x="3521" y="115"/>
              <a:ext cx="209" cy="209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3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5371300">
              <a:off x="1734" y="-255"/>
              <a:ext cx="357" cy="358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3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96" y="157"/>
              <a:ext cx="266" cy="263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39" y="183"/>
              <a:ext cx="117" cy="116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27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62" y="-90"/>
              <a:ext cx="153" cy="150"/>
            </a:xfrm>
            <a:prstGeom prst="rect">
              <a:avLst/>
            </a:prstGeom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22" y="441"/>
              <a:ext cx="117" cy="117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3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97" y="359"/>
              <a:ext cx="145" cy="145"/>
            </a:xfrm>
            <a:prstGeom prst="rect">
              <a:avLst/>
            </a:prstGeom>
          </p:spPr>
        </p:pic>
      </p:grp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2084705" y="3109595"/>
            <a:ext cx="5687695" cy="7454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9" tIns="34295" rIns="68589" bIns="34295">
            <a:spAutoFit/>
          </a:bodyPr>
          <a:lstStyle/>
          <a:p>
            <a:pPr defTabSz="685800"/>
            <a:r>
              <a:rPr lang="en-US" altLang="zh-CN" sz="4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  <a:r>
              <a:rPr lang="zh-CN" altLang="en-US" sz="4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配置那点点事儿</a:t>
            </a:r>
            <a:endParaRPr lang="zh-CN" altLang="en-US" sz="44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447" name="Rectangle 71"/>
          <p:cNvSpPr>
            <a:spLocks noChangeArrowheads="1"/>
          </p:cNvSpPr>
          <p:nvPr/>
        </p:nvSpPr>
        <p:spPr bwMode="auto">
          <a:xfrm>
            <a:off x="2736850" y="2801938"/>
            <a:ext cx="4248150" cy="567055"/>
          </a:xfrm>
          <a:prstGeom prst="rect">
            <a:avLst/>
          </a:prstGeom>
          <a:noFill/>
          <a:ln w="15875" algn="ctr">
            <a:noFill/>
            <a:miter lim="800000"/>
          </a:ln>
        </p:spPr>
        <p:txBody>
          <a:bodyPr lIns="76197" tIns="38098" rIns="76197" bIns="38098">
            <a:spAutoFit/>
          </a:bodyPr>
          <a:lstStyle/>
          <a:p>
            <a:pPr algn="ctr" defTabSz="762000"/>
            <a:r>
              <a:rPr lang="en-US" altLang="zh-CN" sz="3200">
                <a:ea typeface="楷体_GB2312"/>
                <a:cs typeface="楷体_GB2312"/>
              </a:rPr>
              <a:t>nginx</a:t>
            </a:r>
            <a:r>
              <a:rPr lang="zh-CN" altLang="en-US" sz="3200">
                <a:ea typeface="楷体_GB2312"/>
                <a:cs typeface="楷体_GB2312"/>
              </a:rPr>
              <a:t>常用功能</a:t>
            </a:r>
            <a:endParaRPr lang="zh-CN" altLang="en-US" sz="3200">
              <a:ea typeface="楷体_GB2312"/>
              <a:cs typeface="楷体_GB2312"/>
            </a:endParaRPr>
          </a:p>
        </p:txBody>
      </p:sp>
      <p:sp>
        <p:nvSpPr>
          <p:cNvPr id="485448" name="WordArt 72"/>
          <p:cNvSpPr>
            <a:spLocks noChangeArrowheads="1" noChangeShapeType="1" noTextEdit="1"/>
          </p:cNvSpPr>
          <p:nvPr/>
        </p:nvSpPr>
        <p:spPr bwMode="auto">
          <a:xfrm>
            <a:off x="4382942" y="1664411"/>
            <a:ext cx="838200" cy="7334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 dirty="0" smtClean="0">
                <a:ln w="9525">
                  <a:noFill/>
                  <a:round/>
                </a:ln>
                <a:solidFill>
                  <a:schemeClr val="accent1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Arial" panose="020B0604020202090204"/>
                <a:cs typeface="Arial" panose="020B0604020202090204"/>
              </a:rPr>
              <a:t>02</a:t>
            </a:r>
            <a:endParaRPr lang="zh-CN" altLang="en-US" sz="3600" b="1" kern="10" dirty="0">
              <a:ln w="9525">
                <a:noFill/>
                <a:round/>
              </a:ln>
              <a:solidFill>
                <a:schemeClr val="accent1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11285" name="Group 21"/>
          <p:cNvGrpSpPr/>
          <p:nvPr/>
        </p:nvGrpSpPr>
        <p:grpSpPr bwMode="auto">
          <a:xfrm rot="10800000">
            <a:off x="495300" y="3563938"/>
            <a:ext cx="9226550" cy="2528887"/>
            <a:chOff x="44" y="-294"/>
            <a:chExt cx="5812" cy="159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8986837" flipH="1">
              <a:off x="2660" y="702"/>
              <a:ext cx="374" cy="54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3084" y="572"/>
              <a:ext cx="188" cy="327"/>
            </a:xfrm>
            <a:prstGeom prst="rect">
              <a:avLst/>
            </a:prstGeom>
          </p:spPr>
        </p:pic>
        <p:sp>
          <p:nvSpPr>
            <p:cNvPr id="16" name="五角星 15"/>
            <p:cNvSpPr/>
            <p:nvPr/>
          </p:nvSpPr>
          <p:spPr>
            <a:xfrm>
              <a:off x="2708" y="350"/>
              <a:ext cx="165" cy="173"/>
            </a:xfrm>
            <a:prstGeom prst="star5">
              <a:avLst/>
            </a:prstGeom>
            <a:solidFill>
              <a:srgbClr val="D39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8904180">
              <a:off x="2875" y="265"/>
              <a:ext cx="266" cy="17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13" y="401"/>
              <a:ext cx="157" cy="157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95" y="192"/>
              <a:ext cx="576" cy="576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440" y="581"/>
              <a:ext cx="117" cy="117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763" y="412"/>
              <a:ext cx="329" cy="196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75" y="128"/>
              <a:ext cx="308" cy="226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9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66" y="0"/>
              <a:ext cx="322" cy="323"/>
            </a:xfrm>
            <a:prstGeom prst="rect">
              <a:avLst/>
            </a:prstGeom>
          </p:spPr>
        </p:pic>
        <p:pic>
          <p:nvPicPr>
            <p:cNvPr id="11296" name="图片 24"/>
            <p:cNvPicPr>
              <a:picLocks noChangeAspect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4308" y="382"/>
              <a:ext cx="254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1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20" y="236"/>
              <a:ext cx="242" cy="244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2758" y="-68"/>
              <a:ext cx="232" cy="405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71" y="159"/>
              <a:ext cx="333" cy="27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3481104">
              <a:off x="1641" y="125"/>
              <a:ext cx="242" cy="344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59" y="552"/>
              <a:ext cx="223" cy="207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054" y="76"/>
              <a:ext cx="281" cy="281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27" y="-10"/>
              <a:ext cx="226" cy="227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8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0" y="-40"/>
              <a:ext cx="270" cy="27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9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079" y="10"/>
              <a:ext cx="247" cy="243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0" y="33"/>
              <a:ext cx="369" cy="368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1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05" y="447"/>
              <a:ext cx="132" cy="230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21" y="-139"/>
              <a:ext cx="218" cy="290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2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280487">
              <a:off x="258" y="41"/>
              <a:ext cx="267" cy="174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7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392" y="-39"/>
              <a:ext cx="330" cy="196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2007" y="401"/>
              <a:ext cx="575" cy="576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08" y="304"/>
              <a:ext cx="323" cy="323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24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5" y="381"/>
              <a:ext cx="87" cy="152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866620">
              <a:off x="3447" y="-47"/>
              <a:ext cx="224" cy="208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26" y="24"/>
              <a:ext cx="224" cy="207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842783">
              <a:off x="4162" y="517"/>
              <a:ext cx="144" cy="205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2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964289">
              <a:off x="3729" y="645"/>
              <a:ext cx="200" cy="196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82" y="-73"/>
              <a:ext cx="226" cy="226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30" y="271"/>
              <a:ext cx="270" cy="270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1750" y="343"/>
              <a:ext cx="188" cy="327"/>
            </a:xfrm>
            <a:prstGeom prst="rect">
              <a:avLst/>
            </a:prstGeom>
          </p:spPr>
        </p:pic>
        <p:sp>
          <p:nvSpPr>
            <p:cNvPr id="52" name="五角星 51"/>
            <p:cNvSpPr/>
            <p:nvPr/>
          </p:nvSpPr>
          <p:spPr>
            <a:xfrm>
              <a:off x="1913" y="45"/>
              <a:ext cx="136" cy="143"/>
            </a:xfrm>
            <a:prstGeom prst="star5">
              <a:avLst/>
            </a:prstGeom>
            <a:solidFill>
              <a:srgbClr val="D39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1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6" y="1"/>
              <a:ext cx="254" cy="257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51" y="-23"/>
              <a:ext cx="157" cy="157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4495" y="-116"/>
              <a:ext cx="188" cy="327"/>
            </a:xfrm>
            <a:prstGeom prst="rect">
              <a:avLst/>
            </a:prstGeom>
          </p:spPr>
        </p:pic>
        <p:pic>
          <p:nvPicPr>
            <p:cNvPr id="11325" name="图片 55"/>
            <p:cNvPicPr>
              <a:picLocks noChangeAspect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980" y="93"/>
              <a:ext cx="254" cy="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2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75" y="182"/>
              <a:ext cx="153" cy="150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8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4885295">
              <a:off x="4521" y="217"/>
              <a:ext cx="236" cy="140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3" y="11"/>
              <a:ext cx="117" cy="117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40" y="413"/>
              <a:ext cx="156" cy="156"/>
            </a:xfrm>
            <a:prstGeom prst="rect">
              <a:avLst/>
            </a:prstGeom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3307057">
              <a:off x="4737" y="171"/>
              <a:ext cx="422" cy="422"/>
            </a:xfrm>
            <a:prstGeom prst="rect">
              <a:avLst/>
            </a:prstGeom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29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47045">
              <a:off x="5492" y="-61"/>
              <a:ext cx="349" cy="349"/>
            </a:xfrm>
            <a:prstGeom prst="rect">
              <a:avLst/>
            </a:prstGeom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3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66" y="516"/>
              <a:ext cx="179" cy="178"/>
            </a:xfrm>
            <a:prstGeom prst="rect">
              <a:avLst/>
            </a:prstGeom>
          </p:spPr>
        </p:pic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31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63" y="-3"/>
              <a:ext cx="119" cy="118"/>
            </a:xfrm>
            <a:prstGeom prst="rect">
              <a:avLst/>
            </a:prstGeom>
          </p:spPr>
        </p:pic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3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842783">
              <a:off x="3298" y="-151"/>
              <a:ext cx="144" cy="206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64" y="467"/>
              <a:ext cx="205" cy="205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3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9000000">
              <a:off x="3521" y="115"/>
              <a:ext cx="209" cy="209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3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5371300">
              <a:off x="1734" y="-255"/>
              <a:ext cx="357" cy="358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3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96" y="157"/>
              <a:ext cx="266" cy="263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39" y="183"/>
              <a:ext cx="117" cy="116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27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62" y="-90"/>
              <a:ext cx="153" cy="150"/>
            </a:xfrm>
            <a:prstGeom prst="rect">
              <a:avLst/>
            </a:prstGeom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22" y="441"/>
              <a:ext cx="117" cy="117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3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97" y="359"/>
              <a:ext cx="145" cy="145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85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5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485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447" grpId="0"/>
      <p:bldP spid="4854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28650" y="1550035"/>
            <a:ext cx="3081020" cy="2026920"/>
            <a:chOff x="1079015" y="1476395"/>
            <a:chExt cx="2436101" cy="1930400"/>
          </a:xfrm>
        </p:grpSpPr>
        <p:sp>
          <p:nvSpPr>
            <p:cNvPr id="51" name="TextBox 50"/>
            <p:cNvSpPr txBox="1"/>
            <p:nvPr/>
          </p:nvSpPr>
          <p:spPr>
            <a:xfrm>
              <a:off x="1079015" y="1721928"/>
              <a:ext cx="2436101" cy="1684867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/>
            <a:p>
              <a:endParaRPr lang="en-US" altLang="zh-CN" sz="1600" dirty="0">
                <a:latin typeface="+mj-ea"/>
              </a:endParaRPr>
            </a:p>
            <a:p>
              <a:r>
                <a:rPr lang="en-US" altLang="zh-CN" sz="1600" dirty="0">
                  <a:latin typeface="+mj-ea"/>
                </a:rPr>
                <a:t>以代理服务器来接受Internet上的连接请求，然后将请求转发给内部网络上的服务器，并将从服务器上得到的结果返回给Internet上请求连接的客户端，此时代理服务器对外就表现为一个服务器。</a:t>
              </a:r>
              <a:endParaRPr lang="en-US" altLang="zh-CN" sz="1600" dirty="0">
                <a:latin typeface="+mj-ea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890267" y="1476395"/>
              <a:ext cx="812799" cy="26367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tx2"/>
                  </a:solidFill>
                  <a:latin typeface="+mj-ea"/>
                  <a:ea typeface="+mj-ea"/>
                </a:rPr>
                <a:t>反向代理</a:t>
              </a:r>
              <a:endParaRPr lang="zh-CN" altLang="en-US" sz="180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507974" y="251500"/>
            <a:ext cx="1649688" cy="349250"/>
            <a:chOff x="568442" y="319364"/>
            <a:chExt cx="2094844" cy="443493"/>
          </a:xfrm>
        </p:grpSpPr>
        <p:sp>
          <p:nvSpPr>
            <p:cNvPr id="151" name="文本框 23"/>
            <p:cNvSpPr txBox="1"/>
            <p:nvPr/>
          </p:nvSpPr>
          <p:spPr>
            <a:xfrm>
              <a:off x="665958" y="319364"/>
              <a:ext cx="1997328" cy="443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80" dirty="0">
                  <a:solidFill>
                    <a:schemeClr val="tx2"/>
                  </a:solidFill>
                  <a:latin typeface="+mj-ea"/>
                  <a:ea typeface="+mj-ea"/>
                </a:rPr>
                <a:t>nginx</a:t>
              </a:r>
              <a:r>
                <a:rPr lang="zh-CN" altLang="en-US" sz="1680" dirty="0">
                  <a:solidFill>
                    <a:schemeClr val="tx2"/>
                  </a:solidFill>
                  <a:latin typeface="+mj-ea"/>
                  <a:ea typeface="+mj-ea"/>
                </a:rPr>
                <a:t>常用功能 </a:t>
              </a:r>
              <a:endParaRPr lang="zh-CN" altLang="en-US" sz="168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52" name="等腰三角形 151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54" name="圆角矩形 153"/>
          <p:cNvSpPr/>
          <p:nvPr/>
        </p:nvSpPr>
        <p:spPr>
          <a:xfrm>
            <a:off x="481362" y="755503"/>
            <a:ext cx="8759128" cy="28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36005" rIns="72009" bIns="36005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3170" y="1343025"/>
            <a:ext cx="5467350" cy="2714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组合 149"/>
          <p:cNvGrpSpPr/>
          <p:nvPr/>
        </p:nvGrpSpPr>
        <p:grpSpPr>
          <a:xfrm>
            <a:off x="507974" y="251500"/>
            <a:ext cx="328889" cy="349250"/>
            <a:chOff x="568442" y="319364"/>
            <a:chExt cx="417637" cy="443493"/>
          </a:xfrm>
        </p:grpSpPr>
        <p:sp>
          <p:nvSpPr>
            <p:cNvPr id="151" name="文本框 23"/>
            <p:cNvSpPr txBox="1"/>
            <p:nvPr/>
          </p:nvSpPr>
          <p:spPr>
            <a:xfrm>
              <a:off x="665958" y="319364"/>
              <a:ext cx="320121" cy="443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80" dirty="0">
                  <a:solidFill>
                    <a:schemeClr val="bg2"/>
                  </a:solidFill>
                  <a:latin typeface="微软雅黑"/>
                </a:rPr>
                <a:t> </a:t>
              </a:r>
              <a:endParaRPr lang="zh-CN" altLang="en-US" sz="1680" dirty="0">
                <a:solidFill>
                  <a:schemeClr val="bg2"/>
                </a:solidFill>
                <a:latin typeface="微软雅黑"/>
              </a:endParaRPr>
            </a:p>
          </p:txBody>
        </p:sp>
        <p:sp>
          <p:nvSpPr>
            <p:cNvPr id="152" name="等腰三角形 151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/>
              </a:endParaRPr>
            </a:p>
          </p:txBody>
        </p:sp>
      </p:grpSp>
      <p:sp>
        <p:nvSpPr>
          <p:cNvPr id="154" name="圆角矩形 153"/>
          <p:cNvSpPr/>
          <p:nvPr/>
        </p:nvSpPr>
        <p:spPr>
          <a:xfrm>
            <a:off x="481362" y="755503"/>
            <a:ext cx="8759128" cy="28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36005" rIns="72009" bIns="36005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7400" y="233680"/>
            <a:ext cx="16148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dirty="0">
                <a:solidFill>
                  <a:schemeClr val="tx2"/>
                </a:solidFill>
                <a:latin typeface="+mj-ea"/>
                <a:ea typeface="+mj-ea"/>
                <a:sym typeface="+mn-ea"/>
              </a:rPr>
              <a:t>nginx</a:t>
            </a:r>
            <a:r>
              <a:rPr lang="zh-CN" altLang="en-US" dirty="0">
                <a:solidFill>
                  <a:schemeClr val="tx2"/>
                </a:solidFill>
                <a:latin typeface="+mj-ea"/>
                <a:ea typeface="+mj-ea"/>
                <a:sym typeface="+mn-ea"/>
              </a:rPr>
              <a:t>常用功能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1480" y="1443355"/>
            <a:ext cx="4343400" cy="30861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38530" y="1703706"/>
            <a:ext cx="3081020" cy="2146989"/>
            <a:chOff x="1078513" y="1521435"/>
            <a:chExt cx="2436101" cy="1199078"/>
          </a:xfrm>
        </p:grpSpPr>
        <p:sp>
          <p:nvSpPr>
            <p:cNvPr id="4" name="TextBox 50"/>
            <p:cNvSpPr txBox="1"/>
            <p:nvPr/>
          </p:nvSpPr>
          <p:spPr>
            <a:xfrm>
              <a:off x="1078513" y="1870079"/>
              <a:ext cx="2436101" cy="850434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p>
              <a:r>
                <a:rPr lang="en-US" altLang="zh-CN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</a:rPr>
                <a:t>在生产环境，Tomcat服务器一般不单独使用在项目中，我们一般通过nginx用于反向代理的服务器，并将请求转发给后端多台Tomcat服务器，从而达到负载均衡的</a:t>
              </a:r>
              <a:r>
                <a:rPr lang="zh-CN" alt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</a:rPr>
                <a:t>目的。</a:t>
              </a:r>
              <a:endPara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endParaRPr>
            </a:p>
          </p:txBody>
        </p:sp>
        <p:sp>
          <p:nvSpPr>
            <p:cNvPr id="5" name="TextBox 51"/>
            <p:cNvSpPr txBox="1"/>
            <p:nvPr/>
          </p:nvSpPr>
          <p:spPr>
            <a:xfrm>
              <a:off x="1729601" y="1521435"/>
              <a:ext cx="812799" cy="15462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 algn="ctr"/>
              <a:r>
                <a:rPr lang="zh-CN" altLang="en-US" sz="1800" dirty="0">
                  <a:solidFill>
                    <a:schemeClr val="tx2"/>
                  </a:solidFill>
                  <a:latin typeface="+mj-ea"/>
                  <a:ea typeface="+mj-ea"/>
                </a:rPr>
                <a:t>负载均衡</a:t>
              </a:r>
              <a:endParaRPr lang="zh-CN" altLang="en-US" sz="180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组合 149"/>
          <p:cNvGrpSpPr/>
          <p:nvPr/>
        </p:nvGrpSpPr>
        <p:grpSpPr>
          <a:xfrm>
            <a:off x="507974" y="251500"/>
            <a:ext cx="1649689" cy="349250"/>
            <a:chOff x="568442" y="319364"/>
            <a:chExt cx="2094845" cy="443493"/>
          </a:xfrm>
        </p:grpSpPr>
        <p:sp>
          <p:nvSpPr>
            <p:cNvPr id="151" name="文本框 23"/>
            <p:cNvSpPr txBox="1"/>
            <p:nvPr/>
          </p:nvSpPr>
          <p:spPr>
            <a:xfrm>
              <a:off x="665958" y="319364"/>
              <a:ext cx="1997329" cy="443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80" dirty="0">
                  <a:solidFill>
                    <a:schemeClr val="tx2"/>
                  </a:solidFill>
                  <a:latin typeface="+mj-ea"/>
                  <a:ea typeface="+mj-ea"/>
                </a:rPr>
                <a:t>nginx</a:t>
              </a:r>
              <a:r>
                <a:rPr lang="zh-CN" altLang="en-US" sz="1680" dirty="0">
                  <a:solidFill>
                    <a:schemeClr val="tx2"/>
                  </a:solidFill>
                  <a:latin typeface="+mj-ea"/>
                  <a:ea typeface="+mj-ea"/>
                </a:rPr>
                <a:t>常用功能 </a:t>
              </a:r>
              <a:endParaRPr lang="zh-CN" altLang="en-US" sz="168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52" name="等腰三角形 151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54" name="圆角矩形 153"/>
          <p:cNvSpPr/>
          <p:nvPr/>
        </p:nvSpPr>
        <p:spPr>
          <a:xfrm>
            <a:off x="481362" y="755503"/>
            <a:ext cx="8759128" cy="28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36005" rIns="72009" bIns="36005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83" name="TextBox 77"/>
          <p:cNvSpPr txBox="1"/>
          <p:nvPr/>
        </p:nvSpPr>
        <p:spPr>
          <a:xfrm>
            <a:off x="922020" y="1619885"/>
            <a:ext cx="3552825" cy="25317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2"/>
                </a:solidFill>
                <a:latin typeface="+mj-ea"/>
              </a:rPr>
              <a:t>动静分离</a:t>
            </a:r>
            <a:endParaRPr lang="zh-CN" altLang="en-US" dirty="0">
              <a:solidFill>
                <a:schemeClr val="tx2"/>
              </a:solidFill>
              <a:latin typeface="+mj-ea"/>
            </a:endParaRPr>
          </a:p>
          <a:p>
            <a:pPr algn="ctr"/>
            <a:endParaRPr lang="en-US" altLang="zh-CN" sz="1260" dirty="0">
              <a:solidFill>
                <a:schemeClr val="tx2"/>
              </a:solidFill>
              <a:latin typeface="+mj-ea"/>
            </a:endParaRPr>
          </a:p>
          <a:p>
            <a:pPr algn="l"/>
            <a:r>
              <a:rPr lang="en-US" altLang="zh-CN" sz="1600" dirty="0">
                <a:latin typeface="+mj-ea"/>
              </a:rPr>
              <a:t>将动态资源和静态资源分开，将静态资源部署在Nginx上，当一个请求来的时候，如果是静态资源的请求，就直接到nginx配置的静态资源目录下面获取资源，如果是动态资源的请求，nginx利用反向代理的原理，把请求转发给后台应用去处理，从而实现动静分离。</a:t>
            </a:r>
            <a:endParaRPr lang="en-US" altLang="zh-CN" sz="1600" dirty="0">
              <a:latin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468745" y="2571115"/>
            <a:ext cx="1212215" cy="7918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nginx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534785" y="1218565"/>
            <a:ext cx="1080135" cy="576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request</a:t>
            </a:r>
            <a:endParaRPr lang="en-US" altLang="zh-CN"/>
          </a:p>
        </p:txBody>
      </p:sp>
      <p:sp>
        <p:nvSpPr>
          <p:cNvPr id="9" name="椭圆 8"/>
          <p:cNvSpPr/>
          <p:nvPr/>
        </p:nvSpPr>
        <p:spPr>
          <a:xfrm>
            <a:off x="4955540" y="3997960"/>
            <a:ext cx="1579880" cy="862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web</a:t>
            </a:r>
            <a:r>
              <a:rPr lang="zh-CN" altLang="en-US"/>
              <a:t>应用服务器</a:t>
            </a: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884795" y="3997325"/>
            <a:ext cx="1580515" cy="862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静态资源</a:t>
            </a:r>
            <a:endParaRPr lang="zh-CN" altLang="en-US"/>
          </a:p>
        </p:txBody>
      </p:sp>
      <p:sp>
        <p:nvSpPr>
          <p:cNvPr id="21" name="左右箭头 20"/>
          <p:cNvSpPr/>
          <p:nvPr/>
        </p:nvSpPr>
        <p:spPr>
          <a:xfrm>
            <a:off x="6649720" y="4329430"/>
            <a:ext cx="1120775" cy="1473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7073900" y="3427730"/>
            <a:ext cx="143510" cy="836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021195" y="1908175"/>
            <a:ext cx="143510" cy="5759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8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447" name="Rectangle 71"/>
          <p:cNvSpPr>
            <a:spLocks noChangeArrowheads="1"/>
          </p:cNvSpPr>
          <p:nvPr/>
        </p:nvSpPr>
        <p:spPr bwMode="auto">
          <a:xfrm>
            <a:off x="2736850" y="2801938"/>
            <a:ext cx="4248150" cy="567055"/>
          </a:xfrm>
          <a:prstGeom prst="rect">
            <a:avLst/>
          </a:prstGeom>
          <a:noFill/>
          <a:ln w="15875" algn="ctr">
            <a:noFill/>
            <a:miter lim="800000"/>
          </a:ln>
        </p:spPr>
        <p:txBody>
          <a:bodyPr lIns="76197" tIns="38098" rIns="76197" bIns="38098">
            <a:spAutoFit/>
          </a:bodyPr>
          <a:lstStyle/>
          <a:p>
            <a:pPr algn="ctr" defTabSz="762000"/>
            <a:r>
              <a:rPr lang="en-US" altLang="zh-CN" sz="3200">
                <a:ea typeface="楷体_GB2312"/>
                <a:cs typeface="楷体_GB2312"/>
              </a:rPr>
              <a:t>nginx</a:t>
            </a:r>
            <a:r>
              <a:rPr lang="zh-CN" altLang="en-US" sz="3200">
                <a:ea typeface="楷体_GB2312"/>
                <a:cs typeface="楷体_GB2312"/>
              </a:rPr>
              <a:t>实战案例</a:t>
            </a:r>
            <a:endParaRPr lang="zh-CN" altLang="en-US" sz="3200">
              <a:ea typeface="楷体_GB2312"/>
              <a:cs typeface="楷体_GB2312"/>
            </a:endParaRPr>
          </a:p>
        </p:txBody>
      </p:sp>
      <p:sp>
        <p:nvSpPr>
          <p:cNvPr id="485448" name="WordArt 72"/>
          <p:cNvSpPr>
            <a:spLocks noChangeArrowheads="1" noChangeShapeType="1" noTextEdit="1"/>
          </p:cNvSpPr>
          <p:nvPr/>
        </p:nvSpPr>
        <p:spPr bwMode="auto">
          <a:xfrm>
            <a:off x="4382942" y="1664411"/>
            <a:ext cx="838200" cy="7334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 dirty="0" smtClean="0">
                <a:ln w="9525">
                  <a:noFill/>
                  <a:round/>
                </a:ln>
                <a:solidFill>
                  <a:schemeClr val="accent1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Arial" panose="020B0604020202090204"/>
                <a:cs typeface="Arial" panose="020B0604020202090204"/>
              </a:rPr>
              <a:t>03</a:t>
            </a:r>
            <a:endParaRPr lang="zh-CN" altLang="en-US" sz="3600" b="1" kern="10" dirty="0">
              <a:ln w="9525">
                <a:noFill/>
                <a:round/>
              </a:ln>
              <a:solidFill>
                <a:schemeClr val="accent1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11285" name="Group 21"/>
          <p:cNvGrpSpPr/>
          <p:nvPr/>
        </p:nvGrpSpPr>
        <p:grpSpPr bwMode="auto">
          <a:xfrm rot="10800000">
            <a:off x="495300" y="3563938"/>
            <a:ext cx="9226550" cy="2528887"/>
            <a:chOff x="44" y="-294"/>
            <a:chExt cx="5812" cy="159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8986837" flipH="1">
              <a:off x="2660" y="702"/>
              <a:ext cx="374" cy="54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3084" y="572"/>
              <a:ext cx="188" cy="327"/>
            </a:xfrm>
            <a:prstGeom prst="rect">
              <a:avLst/>
            </a:prstGeom>
          </p:spPr>
        </p:pic>
        <p:sp>
          <p:nvSpPr>
            <p:cNvPr id="16" name="五角星 15"/>
            <p:cNvSpPr/>
            <p:nvPr/>
          </p:nvSpPr>
          <p:spPr>
            <a:xfrm>
              <a:off x="2708" y="350"/>
              <a:ext cx="165" cy="173"/>
            </a:xfrm>
            <a:prstGeom prst="star5">
              <a:avLst/>
            </a:prstGeom>
            <a:solidFill>
              <a:srgbClr val="D39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8904180">
              <a:off x="2875" y="265"/>
              <a:ext cx="266" cy="17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13" y="401"/>
              <a:ext cx="157" cy="157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95" y="192"/>
              <a:ext cx="576" cy="576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440" y="581"/>
              <a:ext cx="117" cy="117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763" y="412"/>
              <a:ext cx="329" cy="196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75" y="128"/>
              <a:ext cx="308" cy="226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9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66" y="0"/>
              <a:ext cx="322" cy="323"/>
            </a:xfrm>
            <a:prstGeom prst="rect">
              <a:avLst/>
            </a:prstGeom>
          </p:spPr>
        </p:pic>
        <p:pic>
          <p:nvPicPr>
            <p:cNvPr id="11296" name="图片 24"/>
            <p:cNvPicPr>
              <a:picLocks noChangeAspect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4308" y="382"/>
              <a:ext cx="254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1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20" y="236"/>
              <a:ext cx="242" cy="244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2758" y="-68"/>
              <a:ext cx="232" cy="405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71" y="159"/>
              <a:ext cx="333" cy="27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3481104">
              <a:off x="1641" y="125"/>
              <a:ext cx="242" cy="344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59" y="552"/>
              <a:ext cx="223" cy="207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054" y="76"/>
              <a:ext cx="281" cy="281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27" y="-10"/>
              <a:ext cx="226" cy="227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8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0" y="-40"/>
              <a:ext cx="270" cy="27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9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079" y="10"/>
              <a:ext cx="247" cy="243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0" y="33"/>
              <a:ext cx="369" cy="368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1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05" y="447"/>
              <a:ext cx="132" cy="230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21" y="-139"/>
              <a:ext cx="218" cy="290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2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280487">
              <a:off x="258" y="41"/>
              <a:ext cx="267" cy="174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7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392" y="-39"/>
              <a:ext cx="330" cy="196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2007" y="401"/>
              <a:ext cx="575" cy="576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08" y="304"/>
              <a:ext cx="323" cy="323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24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5" y="381"/>
              <a:ext cx="87" cy="152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866620">
              <a:off x="3447" y="-47"/>
              <a:ext cx="224" cy="208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26" y="24"/>
              <a:ext cx="224" cy="207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842783">
              <a:off x="4162" y="517"/>
              <a:ext cx="144" cy="205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2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964289">
              <a:off x="3729" y="645"/>
              <a:ext cx="200" cy="196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82" y="-73"/>
              <a:ext cx="226" cy="226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30" y="271"/>
              <a:ext cx="270" cy="270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1750" y="343"/>
              <a:ext cx="188" cy="327"/>
            </a:xfrm>
            <a:prstGeom prst="rect">
              <a:avLst/>
            </a:prstGeom>
          </p:spPr>
        </p:pic>
        <p:sp>
          <p:nvSpPr>
            <p:cNvPr id="52" name="五角星 51"/>
            <p:cNvSpPr/>
            <p:nvPr/>
          </p:nvSpPr>
          <p:spPr>
            <a:xfrm>
              <a:off x="1913" y="45"/>
              <a:ext cx="136" cy="143"/>
            </a:xfrm>
            <a:prstGeom prst="star5">
              <a:avLst/>
            </a:prstGeom>
            <a:solidFill>
              <a:srgbClr val="D39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1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6" y="1"/>
              <a:ext cx="254" cy="257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51" y="-23"/>
              <a:ext cx="157" cy="157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4495" y="-116"/>
              <a:ext cx="188" cy="327"/>
            </a:xfrm>
            <a:prstGeom prst="rect">
              <a:avLst/>
            </a:prstGeom>
          </p:spPr>
        </p:pic>
        <p:pic>
          <p:nvPicPr>
            <p:cNvPr id="11325" name="图片 55"/>
            <p:cNvPicPr>
              <a:picLocks noChangeAspect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980" y="93"/>
              <a:ext cx="254" cy="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2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75" y="182"/>
              <a:ext cx="153" cy="150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8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4885295">
              <a:off x="4521" y="217"/>
              <a:ext cx="236" cy="140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3" y="11"/>
              <a:ext cx="117" cy="117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40" y="413"/>
              <a:ext cx="156" cy="156"/>
            </a:xfrm>
            <a:prstGeom prst="rect">
              <a:avLst/>
            </a:prstGeom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3307057">
              <a:off x="4737" y="171"/>
              <a:ext cx="422" cy="422"/>
            </a:xfrm>
            <a:prstGeom prst="rect">
              <a:avLst/>
            </a:prstGeom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29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47045">
              <a:off x="5492" y="-61"/>
              <a:ext cx="349" cy="349"/>
            </a:xfrm>
            <a:prstGeom prst="rect">
              <a:avLst/>
            </a:prstGeom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3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66" y="516"/>
              <a:ext cx="179" cy="178"/>
            </a:xfrm>
            <a:prstGeom prst="rect">
              <a:avLst/>
            </a:prstGeom>
          </p:spPr>
        </p:pic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31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63" y="-3"/>
              <a:ext cx="119" cy="118"/>
            </a:xfrm>
            <a:prstGeom prst="rect">
              <a:avLst/>
            </a:prstGeom>
          </p:spPr>
        </p:pic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3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842783">
              <a:off x="3298" y="-151"/>
              <a:ext cx="144" cy="206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64" y="467"/>
              <a:ext cx="205" cy="205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3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9000000">
              <a:off x="3521" y="115"/>
              <a:ext cx="209" cy="209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3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5371300">
              <a:off x="1734" y="-255"/>
              <a:ext cx="357" cy="358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3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96" y="157"/>
              <a:ext cx="266" cy="263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39" y="183"/>
              <a:ext cx="117" cy="116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27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62" y="-90"/>
              <a:ext cx="153" cy="150"/>
            </a:xfrm>
            <a:prstGeom prst="rect">
              <a:avLst/>
            </a:prstGeom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22" y="441"/>
              <a:ext cx="117" cy="117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3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97" y="359"/>
              <a:ext cx="145" cy="145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85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5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485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447" grpId="0"/>
      <p:bldP spid="4854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组合 149"/>
          <p:cNvGrpSpPr/>
          <p:nvPr/>
        </p:nvGrpSpPr>
        <p:grpSpPr>
          <a:xfrm>
            <a:off x="507974" y="251500"/>
            <a:ext cx="1649688" cy="349250"/>
            <a:chOff x="568442" y="319364"/>
            <a:chExt cx="2094844" cy="443493"/>
          </a:xfrm>
        </p:grpSpPr>
        <p:sp>
          <p:nvSpPr>
            <p:cNvPr id="151" name="文本框 23"/>
            <p:cNvSpPr txBox="1"/>
            <p:nvPr/>
          </p:nvSpPr>
          <p:spPr>
            <a:xfrm>
              <a:off x="665958" y="319364"/>
              <a:ext cx="1997328" cy="443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80" dirty="0">
                  <a:solidFill>
                    <a:schemeClr val="tx2"/>
                  </a:solidFill>
                  <a:latin typeface="+mj-ea"/>
                  <a:ea typeface="+mj-ea"/>
                </a:rPr>
                <a:t>nginx</a:t>
              </a:r>
              <a:r>
                <a:rPr lang="zh-CN" altLang="en-US" sz="1680" dirty="0">
                  <a:solidFill>
                    <a:schemeClr val="tx2"/>
                  </a:solidFill>
                  <a:latin typeface="+mj-ea"/>
                  <a:ea typeface="+mj-ea"/>
                </a:rPr>
                <a:t>实战案例 </a:t>
              </a:r>
              <a:endParaRPr lang="zh-CN" altLang="en-US" sz="168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52" name="等腰三角形 151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54" name="圆角矩形 153"/>
          <p:cNvSpPr/>
          <p:nvPr/>
        </p:nvSpPr>
        <p:spPr>
          <a:xfrm>
            <a:off x="481362" y="755503"/>
            <a:ext cx="8759128" cy="28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36005" rIns="72009" bIns="36005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9770" y="1788795"/>
            <a:ext cx="351917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http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https</a:t>
            </a:r>
            <a:endParaRPr lang="en-US" altLang="zh-CN"/>
          </a:p>
          <a:p>
            <a:endParaRPr lang="en-US" altLang="zh-CN"/>
          </a:p>
          <a:p>
            <a:r>
              <a:rPr lang="en-US" altLang="zh-CN" sz="1600"/>
              <a:t>1. </a:t>
            </a:r>
            <a:r>
              <a:rPr lang="zh-CN" altLang="en-US" sz="1600"/>
              <a:t>下载</a:t>
            </a:r>
            <a:r>
              <a:rPr lang="en-US" altLang="zh-CN" sz="1600"/>
              <a:t>CA</a:t>
            </a:r>
            <a:r>
              <a:rPr lang="zh-CN" altLang="en-US" sz="1600"/>
              <a:t>证书</a:t>
            </a:r>
            <a:endParaRPr lang="zh-CN" altLang="en-US" sz="1600"/>
          </a:p>
          <a:p>
            <a:r>
              <a:rPr lang="en-US" altLang="zh-CN" sz="1600"/>
              <a:t>2.  nginx.conf</a:t>
            </a:r>
            <a:r>
              <a:rPr lang="zh-CN" altLang="en-US" sz="1600"/>
              <a:t>进行配置</a:t>
            </a:r>
            <a:r>
              <a:rPr lang="en-US" altLang="zh-CN" sz="1600"/>
              <a:t>443</a:t>
            </a:r>
            <a:r>
              <a:rPr lang="zh-CN" altLang="en-US" sz="1600"/>
              <a:t>端口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4218940" y="938530"/>
            <a:ext cx="5307330" cy="43999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/>
              <a:t>server {</a:t>
            </a:r>
            <a:endParaRPr lang="zh-CN" altLang="en-US" sz="1400"/>
          </a:p>
          <a:p>
            <a:pPr algn="l"/>
            <a:r>
              <a:rPr lang="zh-CN" altLang="en-US" sz="1400"/>
              <a:t>    listen 80;</a:t>
            </a:r>
            <a:endParaRPr lang="zh-CN" altLang="en-US" sz="1400"/>
          </a:p>
          <a:p>
            <a:pPr algn="l"/>
            <a:r>
              <a:rPr lang="zh-CN" altLang="en-US" sz="1400"/>
              <a:t>    server_name houshisong.cn www.houshisong.cn;</a:t>
            </a:r>
            <a:endParaRPr lang="zh-CN" altLang="en-US" sz="1400"/>
          </a:p>
          <a:p>
            <a:pPr algn="l"/>
            <a:r>
              <a:rPr lang="zh-CN" altLang="en-US" sz="1400"/>
              <a:t>    rewrite ^(.*)$ https://$host$1 permanent;</a:t>
            </a:r>
            <a:endParaRPr lang="zh-CN" altLang="en-US" sz="1400"/>
          </a:p>
          <a:p>
            <a:pPr algn="l"/>
            <a:r>
              <a:rPr lang="zh-CN" altLang="en-US" sz="1400"/>
              <a:t>}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server {</a:t>
            </a:r>
            <a:endParaRPr lang="zh-CN" altLang="en-US" sz="1400"/>
          </a:p>
          <a:p>
            <a:pPr algn="l"/>
            <a:r>
              <a:rPr lang="zh-CN" altLang="en-US" sz="1400"/>
              <a:t>  #监听443端口</a:t>
            </a:r>
            <a:endParaRPr lang="zh-CN" altLang="en-US" sz="1400"/>
          </a:p>
          <a:p>
            <a:pPr algn="l"/>
            <a:r>
              <a:rPr lang="zh-CN" altLang="en-US" sz="1400"/>
              <a:t>    listen 443 ssl;</a:t>
            </a:r>
            <a:endParaRPr lang="zh-CN" altLang="en-US" sz="1400"/>
          </a:p>
          <a:p>
            <a:pPr algn="l"/>
            <a:r>
              <a:rPr lang="zh-CN" altLang="en-US" sz="1400"/>
              <a:t>    #你的域名</a:t>
            </a:r>
            <a:endParaRPr lang="zh-CN" altLang="en-US" sz="1400"/>
          </a:p>
          <a:p>
            <a:pPr algn="l"/>
            <a:r>
              <a:rPr lang="zh-CN" altLang="en-US" sz="1400"/>
              <a:t>    server_name houshisong.cn www.houshisong.cn;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    #ssl证书的pem文件路径</a:t>
            </a:r>
            <a:endParaRPr lang="zh-CN" altLang="en-US" sz="1400"/>
          </a:p>
          <a:p>
            <a:pPr algn="l"/>
            <a:r>
              <a:rPr lang="zh-CN" altLang="en-US" sz="1400"/>
              <a:t>    ssl_certificate  /root/ssl/6882072_www.houshisong.cn.pem;</a:t>
            </a:r>
            <a:endParaRPr lang="zh-CN" altLang="en-US" sz="1400"/>
          </a:p>
          <a:p>
            <a:pPr algn="l"/>
            <a:r>
              <a:rPr lang="zh-CN" altLang="en-US" sz="1400"/>
              <a:t>    #ssl证书的key文件路径</a:t>
            </a:r>
            <a:endParaRPr lang="zh-CN" altLang="en-US" sz="1400"/>
          </a:p>
          <a:p>
            <a:pPr algn="l"/>
            <a:r>
              <a:rPr lang="zh-CN" altLang="en-US" sz="1400"/>
              <a:t>    ssl_certificate_key /root/ssl/6882072_www.houshisong.cn.key;</a:t>
            </a:r>
            <a:endParaRPr lang="zh-CN" altLang="en-US" sz="1400"/>
          </a:p>
          <a:p>
            <a:pPr algn="l"/>
            <a:r>
              <a:rPr lang="zh-CN" altLang="en-US" sz="1400"/>
              <a:t>    location / {</a:t>
            </a:r>
            <a:endParaRPr lang="zh-CN" altLang="en-US" sz="1400"/>
          </a:p>
          <a:p>
            <a:pPr algn="l"/>
            <a:r>
              <a:rPr lang="zh-CN" altLang="en-US" sz="1400"/>
              <a:t>     proxy_pass  http://127.0.0.1:2341;</a:t>
            </a:r>
            <a:endParaRPr lang="zh-CN" altLang="en-US" sz="1400"/>
          </a:p>
          <a:p>
            <a:pPr algn="l"/>
            <a:r>
              <a:rPr lang="zh-CN" altLang="en-US" sz="1400"/>
              <a:t>    }</a:t>
            </a:r>
            <a:endParaRPr lang="zh-CN" altLang="en-US" sz="1400"/>
          </a:p>
          <a:p>
            <a:pPr algn="l"/>
            <a:r>
              <a:rPr lang="zh-CN" altLang="en-US" sz="1400"/>
              <a:t>}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组合 149"/>
          <p:cNvGrpSpPr/>
          <p:nvPr/>
        </p:nvGrpSpPr>
        <p:grpSpPr>
          <a:xfrm>
            <a:off x="507974" y="251500"/>
            <a:ext cx="1649688" cy="349250"/>
            <a:chOff x="568442" y="319364"/>
            <a:chExt cx="2094844" cy="443493"/>
          </a:xfrm>
        </p:grpSpPr>
        <p:sp>
          <p:nvSpPr>
            <p:cNvPr id="151" name="文本框 23"/>
            <p:cNvSpPr txBox="1"/>
            <p:nvPr/>
          </p:nvSpPr>
          <p:spPr>
            <a:xfrm>
              <a:off x="665958" y="319364"/>
              <a:ext cx="1997328" cy="443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80" dirty="0">
                  <a:solidFill>
                    <a:schemeClr val="tx2"/>
                  </a:solidFill>
                  <a:latin typeface="+mj-ea"/>
                  <a:ea typeface="+mj-ea"/>
                </a:rPr>
                <a:t>nginx</a:t>
              </a:r>
              <a:r>
                <a:rPr lang="zh-CN" altLang="en-US" sz="1680" dirty="0">
                  <a:solidFill>
                    <a:schemeClr val="tx2"/>
                  </a:solidFill>
                  <a:latin typeface="+mj-ea"/>
                  <a:ea typeface="+mj-ea"/>
                </a:rPr>
                <a:t>实战案例 </a:t>
              </a:r>
              <a:endParaRPr lang="zh-CN" altLang="en-US" sz="168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52" name="等腰三角形 151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54" name="圆角矩形 153"/>
          <p:cNvSpPr/>
          <p:nvPr/>
        </p:nvSpPr>
        <p:spPr>
          <a:xfrm>
            <a:off x="481362" y="755503"/>
            <a:ext cx="8759128" cy="28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36005" rIns="72009" bIns="36005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3295" y="1172210"/>
            <a:ext cx="8758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配置过程中遇到的问题：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 nginx: [emerg] unknown directive "ssl" in  /usr/local/nginx/conf/nginx.conf:151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安装之后还是无法访问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63295" y="3253740"/>
            <a:ext cx="33197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解决方法：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 nginx</a:t>
            </a:r>
            <a:r>
              <a:rPr lang="zh-CN" altLang="en-US"/>
              <a:t>缺少</a:t>
            </a:r>
            <a:r>
              <a:rPr lang="en-US" altLang="zh-CN"/>
              <a:t>ssl</a:t>
            </a:r>
            <a:r>
              <a:rPr lang="zh-CN" altLang="en-US"/>
              <a:t>模块，安装即可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防火墙端口未开，开启即可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447" name="Rectangle 71"/>
          <p:cNvSpPr>
            <a:spLocks noChangeArrowheads="1"/>
          </p:cNvSpPr>
          <p:nvPr/>
        </p:nvSpPr>
        <p:spPr bwMode="auto">
          <a:xfrm>
            <a:off x="2917825" y="2538413"/>
            <a:ext cx="4248150" cy="567055"/>
          </a:xfrm>
          <a:prstGeom prst="rect">
            <a:avLst/>
          </a:prstGeom>
          <a:noFill/>
          <a:ln w="15875" algn="ctr">
            <a:noFill/>
            <a:miter lim="800000"/>
          </a:ln>
        </p:spPr>
        <p:txBody>
          <a:bodyPr lIns="76197" tIns="38098" rIns="76197" bIns="38098">
            <a:spAutoFit/>
          </a:bodyPr>
          <a:lstStyle/>
          <a:p>
            <a:pPr algn="ctr" defTabSz="762000"/>
            <a:r>
              <a:rPr lang="zh-CN" altLang="en-US" sz="3200">
                <a:latin typeface="Amosis Technik"/>
                <a:ea typeface="楷体_GB2312"/>
                <a:cs typeface="楷体_GB2312"/>
              </a:rPr>
              <a:t>唱吧</a:t>
            </a:r>
            <a:r>
              <a:rPr lang="en-US" altLang="zh-CN" sz="3200">
                <a:latin typeface="Amosis Technik"/>
                <a:ea typeface="楷体_GB2312"/>
                <a:cs typeface="楷体_GB2312"/>
              </a:rPr>
              <a:t>nginx</a:t>
            </a:r>
            <a:r>
              <a:rPr lang="zh-CN" altLang="en-US" sz="3200">
                <a:latin typeface="Amosis Technik"/>
                <a:ea typeface="楷体_GB2312"/>
                <a:cs typeface="楷体_GB2312"/>
              </a:rPr>
              <a:t>配置</a:t>
            </a:r>
            <a:endParaRPr lang="zh-CN" altLang="en-US" sz="3200">
              <a:latin typeface="Amosis Technik"/>
              <a:ea typeface="楷体_GB2312"/>
              <a:cs typeface="楷体_GB2312"/>
            </a:endParaRPr>
          </a:p>
        </p:txBody>
      </p:sp>
      <p:sp>
        <p:nvSpPr>
          <p:cNvPr id="485448" name="WordArt 72"/>
          <p:cNvSpPr>
            <a:spLocks noChangeArrowheads="1" noChangeShapeType="1" noTextEdit="1"/>
          </p:cNvSpPr>
          <p:nvPr/>
        </p:nvSpPr>
        <p:spPr bwMode="auto">
          <a:xfrm>
            <a:off x="4382942" y="1664411"/>
            <a:ext cx="838200" cy="7334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 dirty="0" smtClean="0">
                <a:ln w="9525">
                  <a:noFill/>
                  <a:round/>
                </a:ln>
                <a:solidFill>
                  <a:schemeClr val="accent1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Arial" panose="020B0604020202090204"/>
                <a:cs typeface="Arial" panose="020B0604020202090204"/>
              </a:rPr>
              <a:t>04</a:t>
            </a:r>
            <a:endParaRPr lang="zh-CN" altLang="en-US" sz="3600" b="1" kern="10" dirty="0">
              <a:ln w="9525">
                <a:noFill/>
                <a:round/>
              </a:ln>
              <a:solidFill>
                <a:schemeClr val="accent1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11285" name="Group 21"/>
          <p:cNvGrpSpPr/>
          <p:nvPr/>
        </p:nvGrpSpPr>
        <p:grpSpPr bwMode="auto">
          <a:xfrm rot="10800000">
            <a:off x="495300" y="3563938"/>
            <a:ext cx="9226550" cy="2528887"/>
            <a:chOff x="44" y="-294"/>
            <a:chExt cx="5812" cy="159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8986837" flipH="1">
              <a:off x="2660" y="702"/>
              <a:ext cx="374" cy="54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3084" y="572"/>
              <a:ext cx="188" cy="327"/>
            </a:xfrm>
            <a:prstGeom prst="rect">
              <a:avLst/>
            </a:prstGeom>
          </p:spPr>
        </p:pic>
        <p:sp>
          <p:nvSpPr>
            <p:cNvPr id="16" name="五角星 15"/>
            <p:cNvSpPr/>
            <p:nvPr/>
          </p:nvSpPr>
          <p:spPr>
            <a:xfrm>
              <a:off x="2708" y="350"/>
              <a:ext cx="165" cy="173"/>
            </a:xfrm>
            <a:prstGeom prst="star5">
              <a:avLst/>
            </a:prstGeom>
            <a:solidFill>
              <a:srgbClr val="D39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8904180">
              <a:off x="2875" y="265"/>
              <a:ext cx="266" cy="17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13" y="401"/>
              <a:ext cx="157" cy="157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95" y="192"/>
              <a:ext cx="576" cy="576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440" y="581"/>
              <a:ext cx="117" cy="117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763" y="412"/>
              <a:ext cx="329" cy="196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75" y="128"/>
              <a:ext cx="308" cy="226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9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66" y="0"/>
              <a:ext cx="322" cy="323"/>
            </a:xfrm>
            <a:prstGeom prst="rect">
              <a:avLst/>
            </a:prstGeom>
          </p:spPr>
        </p:pic>
        <p:pic>
          <p:nvPicPr>
            <p:cNvPr id="11296" name="图片 24"/>
            <p:cNvPicPr>
              <a:picLocks noChangeAspect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4308" y="382"/>
              <a:ext cx="254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1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20" y="236"/>
              <a:ext cx="242" cy="244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2758" y="-68"/>
              <a:ext cx="232" cy="405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71" y="159"/>
              <a:ext cx="333" cy="27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3481104">
              <a:off x="1641" y="125"/>
              <a:ext cx="242" cy="344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59" y="552"/>
              <a:ext cx="223" cy="207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054" y="76"/>
              <a:ext cx="281" cy="281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27" y="-10"/>
              <a:ext cx="226" cy="227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8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0" y="-40"/>
              <a:ext cx="270" cy="27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9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079" y="10"/>
              <a:ext cx="247" cy="243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0" y="33"/>
              <a:ext cx="369" cy="368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1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05" y="447"/>
              <a:ext cx="132" cy="230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21" y="-139"/>
              <a:ext cx="218" cy="290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2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280487">
              <a:off x="258" y="41"/>
              <a:ext cx="267" cy="174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7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392" y="-39"/>
              <a:ext cx="330" cy="196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2007" y="401"/>
              <a:ext cx="575" cy="576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08" y="304"/>
              <a:ext cx="323" cy="323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24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5" y="381"/>
              <a:ext cx="87" cy="152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866620">
              <a:off x="3447" y="-47"/>
              <a:ext cx="224" cy="208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26" y="24"/>
              <a:ext cx="224" cy="207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842783">
              <a:off x="4162" y="517"/>
              <a:ext cx="144" cy="205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2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964289">
              <a:off x="3729" y="645"/>
              <a:ext cx="200" cy="196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82" y="-73"/>
              <a:ext cx="226" cy="226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30" y="271"/>
              <a:ext cx="270" cy="270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1750" y="343"/>
              <a:ext cx="188" cy="327"/>
            </a:xfrm>
            <a:prstGeom prst="rect">
              <a:avLst/>
            </a:prstGeom>
          </p:spPr>
        </p:pic>
        <p:sp>
          <p:nvSpPr>
            <p:cNvPr id="52" name="五角星 51"/>
            <p:cNvSpPr/>
            <p:nvPr/>
          </p:nvSpPr>
          <p:spPr>
            <a:xfrm>
              <a:off x="1913" y="45"/>
              <a:ext cx="136" cy="143"/>
            </a:xfrm>
            <a:prstGeom prst="star5">
              <a:avLst/>
            </a:prstGeom>
            <a:solidFill>
              <a:srgbClr val="D39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1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6" y="1"/>
              <a:ext cx="254" cy="257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51" y="-23"/>
              <a:ext cx="157" cy="157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4495" y="-116"/>
              <a:ext cx="188" cy="327"/>
            </a:xfrm>
            <a:prstGeom prst="rect">
              <a:avLst/>
            </a:prstGeom>
          </p:spPr>
        </p:pic>
        <p:pic>
          <p:nvPicPr>
            <p:cNvPr id="11325" name="图片 55"/>
            <p:cNvPicPr>
              <a:picLocks noChangeAspect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980" y="93"/>
              <a:ext cx="254" cy="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2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75" y="182"/>
              <a:ext cx="153" cy="150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8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4885295">
              <a:off x="4521" y="217"/>
              <a:ext cx="236" cy="140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3" y="11"/>
              <a:ext cx="117" cy="117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40" y="413"/>
              <a:ext cx="156" cy="156"/>
            </a:xfrm>
            <a:prstGeom prst="rect">
              <a:avLst/>
            </a:prstGeom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3307057">
              <a:off x="4737" y="171"/>
              <a:ext cx="422" cy="422"/>
            </a:xfrm>
            <a:prstGeom prst="rect">
              <a:avLst/>
            </a:prstGeom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29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47045">
              <a:off x="5492" y="-61"/>
              <a:ext cx="349" cy="349"/>
            </a:xfrm>
            <a:prstGeom prst="rect">
              <a:avLst/>
            </a:prstGeom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3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66" y="516"/>
              <a:ext cx="179" cy="178"/>
            </a:xfrm>
            <a:prstGeom prst="rect">
              <a:avLst/>
            </a:prstGeom>
          </p:spPr>
        </p:pic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31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63" y="-3"/>
              <a:ext cx="119" cy="118"/>
            </a:xfrm>
            <a:prstGeom prst="rect">
              <a:avLst/>
            </a:prstGeom>
          </p:spPr>
        </p:pic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3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842783">
              <a:off x="3298" y="-151"/>
              <a:ext cx="144" cy="206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64" y="467"/>
              <a:ext cx="205" cy="205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3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9000000">
              <a:off x="3521" y="115"/>
              <a:ext cx="209" cy="209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3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5371300">
              <a:off x="1734" y="-255"/>
              <a:ext cx="357" cy="358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3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96" y="157"/>
              <a:ext cx="266" cy="263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39" y="183"/>
              <a:ext cx="117" cy="116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27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62" y="-90"/>
              <a:ext cx="153" cy="150"/>
            </a:xfrm>
            <a:prstGeom prst="rect">
              <a:avLst/>
            </a:prstGeom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22" y="441"/>
              <a:ext cx="117" cy="117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3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97" y="359"/>
              <a:ext cx="145" cy="145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85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5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485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447" grpId="0"/>
      <p:bldP spid="4854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528690" y="30941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PPT</a:t>
            </a:r>
            <a:r>
              <a:rPr lang="zh-CN" altLang="en-US" sz="100" dirty="0" smtClean="0">
                <a:solidFill>
                  <a:schemeClr val="bg1"/>
                </a:solidFill>
              </a:rPr>
              <a:t>论坛：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www.1ppt.cn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  <p:grpSp>
        <p:nvGrpSpPr>
          <p:cNvPr id="72731" name="Group 27"/>
          <p:cNvGrpSpPr/>
          <p:nvPr/>
        </p:nvGrpSpPr>
        <p:grpSpPr bwMode="auto">
          <a:xfrm>
            <a:off x="387350" y="-466725"/>
            <a:ext cx="9226550" cy="2528888"/>
            <a:chOff x="44" y="-294"/>
            <a:chExt cx="5812" cy="159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8986837" flipH="1">
              <a:off x="2660" y="702"/>
              <a:ext cx="374" cy="54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3084" y="572"/>
              <a:ext cx="188" cy="327"/>
            </a:xfrm>
            <a:prstGeom prst="rect">
              <a:avLst/>
            </a:prstGeom>
          </p:spPr>
        </p:pic>
        <p:sp>
          <p:nvSpPr>
            <p:cNvPr id="16" name="五角星 15"/>
            <p:cNvSpPr/>
            <p:nvPr/>
          </p:nvSpPr>
          <p:spPr>
            <a:xfrm>
              <a:off x="2706" y="350"/>
              <a:ext cx="165" cy="173"/>
            </a:xfrm>
            <a:prstGeom prst="star5">
              <a:avLst/>
            </a:prstGeom>
            <a:solidFill>
              <a:srgbClr val="D39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8904180">
              <a:off x="2875" y="265"/>
              <a:ext cx="266" cy="17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13" y="401"/>
              <a:ext cx="157" cy="157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95" y="192"/>
              <a:ext cx="576" cy="576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440" y="581"/>
              <a:ext cx="117" cy="117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763" y="412"/>
              <a:ext cx="329" cy="196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75" y="128"/>
              <a:ext cx="308" cy="226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9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66" y="0"/>
              <a:ext cx="322" cy="323"/>
            </a:xfrm>
            <a:prstGeom prst="rect">
              <a:avLst/>
            </a:prstGeom>
          </p:spPr>
        </p:pic>
        <p:pic>
          <p:nvPicPr>
            <p:cNvPr id="72742" name="图片 24"/>
            <p:cNvPicPr>
              <a:picLocks noChangeAspect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4308" y="382"/>
              <a:ext cx="254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1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20" y="236"/>
              <a:ext cx="242" cy="244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2758" y="-68"/>
              <a:ext cx="232" cy="405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71" y="159"/>
              <a:ext cx="333" cy="27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3481104">
              <a:off x="1641" y="125"/>
              <a:ext cx="242" cy="344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59" y="552"/>
              <a:ext cx="223" cy="207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054" y="76"/>
              <a:ext cx="281" cy="281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27" y="-10"/>
              <a:ext cx="226" cy="227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8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0" y="-40"/>
              <a:ext cx="270" cy="27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9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079" y="10"/>
              <a:ext cx="247" cy="243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0" y="33"/>
              <a:ext cx="369" cy="368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1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05" y="447"/>
              <a:ext cx="132" cy="230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21" y="-139"/>
              <a:ext cx="218" cy="290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2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280487">
              <a:off x="258" y="41"/>
              <a:ext cx="267" cy="174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7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392" y="-39"/>
              <a:ext cx="330" cy="196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2007" y="401"/>
              <a:ext cx="575" cy="576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08" y="304"/>
              <a:ext cx="323" cy="323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24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5" y="381"/>
              <a:ext cx="87" cy="152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866620">
              <a:off x="3447" y="-47"/>
              <a:ext cx="224" cy="208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26" y="24"/>
              <a:ext cx="224" cy="207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842783">
              <a:off x="4162" y="517"/>
              <a:ext cx="144" cy="205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2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964289">
              <a:off x="3729" y="645"/>
              <a:ext cx="200" cy="196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82" y="-73"/>
              <a:ext cx="226" cy="226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30" y="271"/>
              <a:ext cx="270" cy="270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1750" y="343"/>
              <a:ext cx="188" cy="327"/>
            </a:xfrm>
            <a:prstGeom prst="rect">
              <a:avLst/>
            </a:prstGeom>
          </p:spPr>
        </p:pic>
        <p:sp>
          <p:nvSpPr>
            <p:cNvPr id="52" name="五角星 51"/>
            <p:cNvSpPr/>
            <p:nvPr/>
          </p:nvSpPr>
          <p:spPr>
            <a:xfrm>
              <a:off x="1913" y="45"/>
              <a:ext cx="136" cy="143"/>
            </a:xfrm>
            <a:prstGeom prst="star5">
              <a:avLst/>
            </a:prstGeom>
            <a:solidFill>
              <a:srgbClr val="D39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1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6" y="1"/>
              <a:ext cx="254" cy="257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51" y="-23"/>
              <a:ext cx="157" cy="157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4495" y="-116"/>
              <a:ext cx="188" cy="327"/>
            </a:xfrm>
            <a:prstGeom prst="rect">
              <a:avLst/>
            </a:prstGeom>
          </p:spPr>
        </p:pic>
        <p:pic>
          <p:nvPicPr>
            <p:cNvPr id="72771" name="图片 55"/>
            <p:cNvPicPr>
              <a:picLocks noChangeAspect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980" y="93"/>
              <a:ext cx="254" cy="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2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75" y="182"/>
              <a:ext cx="153" cy="150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8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4885295">
              <a:off x="4521" y="217"/>
              <a:ext cx="236" cy="140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3" y="11"/>
              <a:ext cx="117" cy="117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40" y="413"/>
              <a:ext cx="156" cy="156"/>
            </a:xfrm>
            <a:prstGeom prst="rect">
              <a:avLst/>
            </a:prstGeom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3307057">
              <a:off x="4737" y="171"/>
              <a:ext cx="422" cy="422"/>
            </a:xfrm>
            <a:prstGeom prst="rect">
              <a:avLst/>
            </a:prstGeom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29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47045">
              <a:off x="5492" y="-61"/>
              <a:ext cx="349" cy="349"/>
            </a:xfrm>
            <a:prstGeom prst="rect">
              <a:avLst/>
            </a:prstGeom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3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66" y="516"/>
              <a:ext cx="179" cy="178"/>
            </a:xfrm>
            <a:prstGeom prst="rect">
              <a:avLst/>
            </a:prstGeom>
          </p:spPr>
        </p:pic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31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63" y="-3"/>
              <a:ext cx="119" cy="118"/>
            </a:xfrm>
            <a:prstGeom prst="rect">
              <a:avLst/>
            </a:prstGeom>
          </p:spPr>
        </p:pic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3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842783">
              <a:off x="3298" y="-151"/>
              <a:ext cx="144" cy="206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64" y="467"/>
              <a:ext cx="205" cy="205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3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9000000">
              <a:off x="3521" y="115"/>
              <a:ext cx="209" cy="209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3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5371300">
              <a:off x="1734" y="-255"/>
              <a:ext cx="357" cy="358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3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96" y="157"/>
              <a:ext cx="266" cy="263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39" y="183"/>
              <a:ext cx="117" cy="116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27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62" y="-90"/>
              <a:ext cx="153" cy="150"/>
            </a:xfrm>
            <a:prstGeom prst="rect">
              <a:avLst/>
            </a:prstGeom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22" y="441"/>
              <a:ext cx="117" cy="117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3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97" y="359"/>
              <a:ext cx="145" cy="145"/>
            </a:xfrm>
            <a:prstGeom prst="rect">
              <a:avLst/>
            </a:prstGeom>
          </p:spPr>
        </p:pic>
      </p:grpSp>
      <p:sp>
        <p:nvSpPr>
          <p:cNvPr id="16398" name="文本框 16"/>
          <p:cNvSpPr txBox="1">
            <a:spLocks noChangeArrowheads="1"/>
          </p:cNvSpPr>
          <p:nvPr/>
        </p:nvSpPr>
        <p:spPr bwMode="auto">
          <a:xfrm>
            <a:off x="2406208" y="3042601"/>
            <a:ext cx="6931025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9" tIns="34295" rIns="68589" bIns="34295">
            <a:spAutoFit/>
          </a:bodyPr>
          <a:lstStyle/>
          <a:p>
            <a:pPr defTabSz="685800"/>
            <a:r>
              <a:rPr lang="zh-CN" altLang="en-US" sz="4100" b="1" dirty="0">
                <a:solidFill>
                  <a:srgbClr val="1A93D0"/>
                </a:solidFill>
                <a:latin typeface="微软雅黑" pitchFamily="34" charset="-122"/>
                <a:ea typeface="微软雅黑" pitchFamily="34" charset="-122"/>
              </a:rPr>
              <a:t>谢 谢 您 的 观 看 ！</a:t>
            </a:r>
            <a:endParaRPr lang="zh-CN" altLang="en-US" sz="4100" b="1" dirty="0">
              <a:solidFill>
                <a:srgbClr val="1A93D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等腰三角形 18"/>
          <p:cNvSpPr>
            <a:spLocks noChangeArrowheads="1"/>
          </p:cNvSpPr>
          <p:nvPr/>
        </p:nvSpPr>
        <p:spPr bwMode="auto">
          <a:xfrm flipV="1">
            <a:off x="0" y="1588"/>
            <a:ext cx="3421063" cy="1271587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 w="25400" algn="ctr">
            <a:noFill/>
            <a:miter lim="800000"/>
          </a:ln>
        </p:spPr>
        <p:txBody>
          <a:bodyPr rot="1080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 rot="-2363669">
            <a:off x="1320800" y="357188"/>
            <a:ext cx="155575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  <a:endParaRPr lang="zh-CN" altLang="en-US" sz="36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81325" y="1547178"/>
            <a:ext cx="4833938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  <a:r>
              <a:rPr lang="zh-CN" altLang="en-US" sz="2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介绍</a:t>
            </a:r>
            <a:endParaRPr lang="zh-CN" altLang="en-US" sz="2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1325" y="2247900"/>
            <a:ext cx="4833938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nginx</a:t>
            </a:r>
            <a:r>
              <a:rPr lang="zh-CN" altLang="en-US" dirty="0"/>
              <a:t>常用功能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981325" y="2946400"/>
            <a:ext cx="4833938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nginx</a:t>
            </a:r>
            <a:r>
              <a:rPr lang="zh-CN" altLang="en-US" dirty="0"/>
              <a:t>实战案例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981325" y="3644900"/>
            <a:ext cx="4833938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唱吧</a:t>
            </a:r>
            <a:r>
              <a:rPr lang="en-US" altLang="zh-CN" dirty="0"/>
              <a:t>nginx</a:t>
            </a:r>
            <a:r>
              <a:rPr lang="zh-CN" altLang="en-US" dirty="0"/>
              <a:t>配置</a:t>
            </a:r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 bwMode="auto">
          <a:xfrm>
            <a:off x="2301875" y="1447800"/>
            <a:ext cx="920750" cy="701675"/>
            <a:chOff x="2165941" y="1632858"/>
            <a:chExt cx="864096" cy="744966"/>
          </a:xfrm>
        </p:grpSpPr>
        <p:sp>
          <p:nvSpPr>
            <p:cNvPr id="26" name="五边形 25"/>
            <p:cNvSpPr/>
            <p:nvPr/>
          </p:nvSpPr>
          <p:spPr>
            <a:xfrm>
              <a:off x="2165941" y="1740726"/>
              <a:ext cx="864096" cy="461812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36" name="TextBox 43"/>
            <p:cNvSpPr txBox="1">
              <a:spLocks noChangeArrowheads="1"/>
            </p:cNvSpPr>
            <p:nvPr/>
          </p:nvSpPr>
          <p:spPr bwMode="auto">
            <a:xfrm>
              <a:off x="2216595" y="1632858"/>
              <a:ext cx="490151" cy="74496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1</a:t>
              </a:r>
              <a:endParaRPr lang="zh-CN" altLang="en-US" sz="4000" b="1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2301875" y="2151063"/>
            <a:ext cx="920750" cy="701675"/>
            <a:chOff x="2165941" y="2378338"/>
            <a:chExt cx="864096" cy="741435"/>
          </a:xfrm>
        </p:grpSpPr>
        <p:sp>
          <p:nvSpPr>
            <p:cNvPr id="46" name="五边形 45"/>
            <p:cNvSpPr/>
            <p:nvPr/>
          </p:nvSpPr>
          <p:spPr>
            <a:xfrm>
              <a:off x="2165941" y="2480662"/>
              <a:ext cx="864096" cy="46130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34" name="TextBox 46"/>
            <p:cNvSpPr txBox="1">
              <a:spLocks noChangeArrowheads="1"/>
            </p:cNvSpPr>
            <p:nvPr/>
          </p:nvSpPr>
          <p:spPr bwMode="auto">
            <a:xfrm>
              <a:off x="2216595" y="2378338"/>
              <a:ext cx="490151" cy="741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2</a:t>
              </a:r>
              <a:endParaRPr lang="zh-CN" altLang="en-US" sz="4000" b="1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2301875" y="2849563"/>
            <a:ext cx="920750" cy="701675"/>
            <a:chOff x="2165941" y="3116171"/>
            <a:chExt cx="864096" cy="743196"/>
          </a:xfrm>
        </p:grpSpPr>
        <p:sp>
          <p:nvSpPr>
            <p:cNvPr id="49" name="五边形 48"/>
            <p:cNvSpPr/>
            <p:nvPr/>
          </p:nvSpPr>
          <p:spPr>
            <a:xfrm>
              <a:off x="2165941" y="3220420"/>
              <a:ext cx="864096" cy="460714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32" name="TextBox 49"/>
            <p:cNvSpPr txBox="1">
              <a:spLocks noChangeArrowheads="1"/>
            </p:cNvSpPr>
            <p:nvPr/>
          </p:nvSpPr>
          <p:spPr bwMode="auto">
            <a:xfrm>
              <a:off x="2216595" y="3116171"/>
              <a:ext cx="490151" cy="7431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3</a:t>
              </a:r>
              <a:endParaRPr lang="zh-CN" altLang="en-US" sz="4000" b="1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 bwMode="auto">
          <a:xfrm>
            <a:off x="2301875" y="3530600"/>
            <a:ext cx="920750" cy="701675"/>
            <a:chOff x="2165941" y="3836251"/>
            <a:chExt cx="864096" cy="744966"/>
          </a:xfrm>
        </p:grpSpPr>
        <p:sp>
          <p:nvSpPr>
            <p:cNvPr id="52" name="五边形 51"/>
            <p:cNvSpPr/>
            <p:nvPr/>
          </p:nvSpPr>
          <p:spPr>
            <a:xfrm>
              <a:off x="2165941" y="3959289"/>
              <a:ext cx="864096" cy="461812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30" name="TextBox 52"/>
            <p:cNvSpPr txBox="1">
              <a:spLocks noChangeArrowheads="1"/>
            </p:cNvSpPr>
            <p:nvPr/>
          </p:nvSpPr>
          <p:spPr bwMode="auto">
            <a:xfrm>
              <a:off x="2216595" y="3836251"/>
              <a:ext cx="490151" cy="74496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4</a:t>
              </a:r>
              <a:endParaRPr lang="zh-CN" altLang="en-US" sz="4000" b="1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 rot="19196401">
            <a:off x="1355725" y="663575"/>
            <a:ext cx="2382838" cy="347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70C0"/>
                </a:solidFill>
              </a:rPr>
              <a:t>CONTENTS </a:t>
            </a:r>
            <a:r>
              <a:rPr lang="en-US" altLang="zh-CN" dirty="0" smtClean="0">
                <a:solidFill>
                  <a:srgbClr val="0070C0"/>
                </a:solidFill>
              </a:rPr>
              <a:t>  PAGE </a:t>
            </a:r>
            <a:endParaRPr lang="en-US" altLang="zh-CN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bldLvl="0" animBg="1"/>
      <p:bldP spid="22" grpId="0" bldLvl="0" animBg="1"/>
      <p:bldP spid="23" grpId="0" bldLvl="0" animBg="1"/>
      <p:bldP spid="24" grpId="0" bldLvl="0" animBg="1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447" name="Rectangle 71"/>
          <p:cNvSpPr>
            <a:spLocks noChangeArrowheads="1"/>
          </p:cNvSpPr>
          <p:nvPr/>
        </p:nvSpPr>
        <p:spPr bwMode="auto">
          <a:xfrm>
            <a:off x="2736850" y="2801938"/>
            <a:ext cx="4248150" cy="567055"/>
          </a:xfrm>
          <a:prstGeom prst="rect">
            <a:avLst/>
          </a:prstGeom>
          <a:noFill/>
          <a:ln w="15875" algn="ctr">
            <a:noFill/>
            <a:miter lim="800000"/>
          </a:ln>
        </p:spPr>
        <p:txBody>
          <a:bodyPr lIns="76197" tIns="38098" rIns="76197" bIns="38098">
            <a:spAutoFit/>
          </a:bodyPr>
          <a:lstStyle/>
          <a:p>
            <a:pPr algn="ctr" defTabSz="762000"/>
            <a:r>
              <a:rPr lang="en-US" altLang="zh-CN" sz="3200">
                <a:ea typeface="楷体_GB2312"/>
                <a:cs typeface="楷体_GB2312"/>
              </a:rPr>
              <a:t>nginx</a:t>
            </a:r>
            <a:r>
              <a:rPr lang="zh-CN" altLang="en-US" sz="3200">
                <a:ea typeface="楷体_GB2312"/>
                <a:cs typeface="楷体_GB2312"/>
              </a:rPr>
              <a:t>介绍</a:t>
            </a:r>
            <a:endParaRPr lang="zh-CN" altLang="en-US" sz="3200">
              <a:ea typeface="楷体_GB2312"/>
              <a:cs typeface="楷体_GB2312"/>
            </a:endParaRPr>
          </a:p>
        </p:txBody>
      </p:sp>
      <p:sp>
        <p:nvSpPr>
          <p:cNvPr id="485448" name="WordArt 72"/>
          <p:cNvSpPr>
            <a:spLocks noChangeArrowheads="1" noChangeShapeType="1" noTextEdit="1"/>
          </p:cNvSpPr>
          <p:nvPr/>
        </p:nvSpPr>
        <p:spPr bwMode="auto">
          <a:xfrm>
            <a:off x="4382942" y="1664411"/>
            <a:ext cx="838200" cy="7334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 dirty="0" smtClean="0">
                <a:ln w="9525">
                  <a:noFill/>
                  <a:round/>
                </a:ln>
                <a:solidFill>
                  <a:schemeClr val="accent1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Arial" panose="020B0604020202090204"/>
                <a:cs typeface="Arial" panose="020B0604020202090204"/>
              </a:rPr>
              <a:t>01</a:t>
            </a:r>
            <a:endParaRPr lang="zh-CN" altLang="en-US" sz="3600" b="1" kern="10" dirty="0">
              <a:ln w="9525">
                <a:noFill/>
                <a:round/>
              </a:ln>
              <a:solidFill>
                <a:schemeClr val="accent1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11285" name="Group 21"/>
          <p:cNvGrpSpPr/>
          <p:nvPr/>
        </p:nvGrpSpPr>
        <p:grpSpPr bwMode="auto">
          <a:xfrm rot="10800000">
            <a:off x="495300" y="3563938"/>
            <a:ext cx="9226550" cy="2528887"/>
            <a:chOff x="44" y="-294"/>
            <a:chExt cx="5812" cy="159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8986837" flipH="1">
              <a:off x="2660" y="702"/>
              <a:ext cx="374" cy="54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3084" y="572"/>
              <a:ext cx="188" cy="327"/>
            </a:xfrm>
            <a:prstGeom prst="rect">
              <a:avLst/>
            </a:prstGeom>
          </p:spPr>
        </p:pic>
        <p:sp>
          <p:nvSpPr>
            <p:cNvPr id="16" name="五角星 15"/>
            <p:cNvSpPr/>
            <p:nvPr/>
          </p:nvSpPr>
          <p:spPr>
            <a:xfrm>
              <a:off x="2708" y="350"/>
              <a:ext cx="165" cy="173"/>
            </a:xfrm>
            <a:prstGeom prst="star5">
              <a:avLst/>
            </a:prstGeom>
            <a:solidFill>
              <a:srgbClr val="D39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8904180">
              <a:off x="2875" y="265"/>
              <a:ext cx="266" cy="17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13" y="401"/>
              <a:ext cx="157" cy="157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95" y="192"/>
              <a:ext cx="576" cy="576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440" y="581"/>
              <a:ext cx="117" cy="117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763" y="412"/>
              <a:ext cx="329" cy="196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75" y="128"/>
              <a:ext cx="308" cy="226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9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66" y="0"/>
              <a:ext cx="322" cy="323"/>
            </a:xfrm>
            <a:prstGeom prst="rect">
              <a:avLst/>
            </a:prstGeom>
          </p:spPr>
        </p:pic>
        <p:pic>
          <p:nvPicPr>
            <p:cNvPr id="11296" name="图片 24"/>
            <p:cNvPicPr>
              <a:picLocks noChangeAspect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4308" y="382"/>
              <a:ext cx="254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1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20" y="236"/>
              <a:ext cx="242" cy="244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2758" y="-68"/>
              <a:ext cx="232" cy="405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71" y="159"/>
              <a:ext cx="333" cy="27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3481104">
              <a:off x="1641" y="125"/>
              <a:ext cx="242" cy="344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59" y="552"/>
              <a:ext cx="223" cy="207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054" y="76"/>
              <a:ext cx="281" cy="281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27" y="-10"/>
              <a:ext cx="226" cy="227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8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0" y="-40"/>
              <a:ext cx="270" cy="27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9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079" y="10"/>
              <a:ext cx="247" cy="243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0" y="33"/>
              <a:ext cx="369" cy="368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1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05" y="447"/>
              <a:ext cx="132" cy="230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21" y="-139"/>
              <a:ext cx="218" cy="290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2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280487">
              <a:off x="258" y="41"/>
              <a:ext cx="267" cy="174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7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392" y="-39"/>
              <a:ext cx="330" cy="196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2007" y="401"/>
              <a:ext cx="575" cy="576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08" y="304"/>
              <a:ext cx="323" cy="323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24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5" y="381"/>
              <a:ext cx="87" cy="152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866620">
              <a:off x="3447" y="-47"/>
              <a:ext cx="224" cy="208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26" y="24"/>
              <a:ext cx="224" cy="207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842783">
              <a:off x="4162" y="517"/>
              <a:ext cx="144" cy="205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2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964289">
              <a:off x="3729" y="645"/>
              <a:ext cx="200" cy="196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82" y="-73"/>
              <a:ext cx="226" cy="226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30" y="271"/>
              <a:ext cx="270" cy="270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1750" y="343"/>
              <a:ext cx="188" cy="327"/>
            </a:xfrm>
            <a:prstGeom prst="rect">
              <a:avLst/>
            </a:prstGeom>
          </p:spPr>
        </p:pic>
        <p:sp>
          <p:nvSpPr>
            <p:cNvPr id="52" name="五角星 51"/>
            <p:cNvSpPr/>
            <p:nvPr/>
          </p:nvSpPr>
          <p:spPr>
            <a:xfrm>
              <a:off x="1913" y="45"/>
              <a:ext cx="136" cy="143"/>
            </a:xfrm>
            <a:prstGeom prst="star5">
              <a:avLst/>
            </a:prstGeom>
            <a:solidFill>
              <a:srgbClr val="D39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1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6" y="1"/>
              <a:ext cx="254" cy="257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51" y="-23"/>
              <a:ext cx="157" cy="157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173607">
              <a:off x="4495" y="-116"/>
              <a:ext cx="188" cy="327"/>
            </a:xfrm>
            <a:prstGeom prst="rect">
              <a:avLst/>
            </a:prstGeom>
          </p:spPr>
        </p:pic>
        <p:pic>
          <p:nvPicPr>
            <p:cNvPr id="11325" name="图片 55"/>
            <p:cNvPicPr>
              <a:picLocks noChangeAspect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980" y="93"/>
              <a:ext cx="254" cy="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2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75" y="182"/>
              <a:ext cx="153" cy="150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8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4885295">
              <a:off x="4521" y="217"/>
              <a:ext cx="236" cy="140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3" y="11"/>
              <a:ext cx="117" cy="117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40" y="413"/>
              <a:ext cx="156" cy="156"/>
            </a:xfrm>
            <a:prstGeom prst="rect">
              <a:avLst/>
            </a:prstGeom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3307057">
              <a:off x="4737" y="171"/>
              <a:ext cx="422" cy="422"/>
            </a:xfrm>
            <a:prstGeom prst="rect">
              <a:avLst/>
            </a:prstGeom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29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47045">
              <a:off x="5492" y="-61"/>
              <a:ext cx="349" cy="349"/>
            </a:xfrm>
            <a:prstGeom prst="rect">
              <a:avLst/>
            </a:prstGeom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3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66" y="516"/>
              <a:ext cx="179" cy="178"/>
            </a:xfrm>
            <a:prstGeom prst="rect">
              <a:avLst/>
            </a:prstGeom>
          </p:spPr>
        </p:pic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31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63" y="-3"/>
              <a:ext cx="119" cy="118"/>
            </a:xfrm>
            <a:prstGeom prst="rect">
              <a:avLst/>
            </a:prstGeom>
          </p:spPr>
        </p:pic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3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842783">
              <a:off x="3298" y="-151"/>
              <a:ext cx="144" cy="206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64" y="467"/>
              <a:ext cx="205" cy="205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3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9000000">
              <a:off x="3521" y="115"/>
              <a:ext cx="209" cy="209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3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5371300">
              <a:off x="1734" y="-255"/>
              <a:ext cx="357" cy="358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3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96" y="157"/>
              <a:ext cx="266" cy="263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39" y="183"/>
              <a:ext cx="117" cy="116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27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62" y="-90"/>
              <a:ext cx="153" cy="150"/>
            </a:xfrm>
            <a:prstGeom prst="rect">
              <a:avLst/>
            </a:prstGeom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22" y="441"/>
              <a:ext cx="117" cy="117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3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97" y="359"/>
              <a:ext cx="145" cy="145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85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5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485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447" grpId="0"/>
      <p:bldP spid="4854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985700" y="1316721"/>
            <a:ext cx="1700897" cy="1700897"/>
            <a:chOff x="881309" y="1254020"/>
            <a:chExt cx="1619902" cy="1619902"/>
          </a:xfrm>
        </p:grpSpPr>
        <p:sp>
          <p:nvSpPr>
            <p:cNvPr id="26" name="泪滴形 25"/>
            <p:cNvSpPr/>
            <p:nvPr/>
          </p:nvSpPr>
          <p:spPr>
            <a:xfrm flipH="1">
              <a:off x="881309" y="1254020"/>
              <a:ext cx="1619902" cy="1619902"/>
            </a:xfrm>
            <a:prstGeom prst="teardrop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9600000" scaled="0"/>
              <a:tileRect/>
            </a:gradFill>
            <a:ln w="28575">
              <a:solidFill>
                <a:schemeClr val="bg1"/>
              </a:soli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9" tIns="36005" rIns="72009" bIns="36005"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89889" y="1350323"/>
              <a:ext cx="1202016" cy="872762"/>
              <a:chOff x="3826584" y="1675861"/>
              <a:chExt cx="1602688" cy="1163681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3826584" y="1675861"/>
                <a:ext cx="661965" cy="630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625" dirty="0">
                    <a:latin typeface="+mj-ea"/>
                    <a:ea typeface="+mj-ea"/>
                  </a:rPr>
                  <a:t>04</a:t>
                </a:r>
                <a:endParaRPr lang="zh-CN" altLang="en-US" sz="2625" dirty="0">
                  <a:latin typeface="+mj-ea"/>
                  <a:ea typeface="+mj-ea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4177818" y="2415403"/>
                <a:ext cx="1251454" cy="4241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575" dirty="0">
                    <a:solidFill>
                      <a:schemeClr val="tx2"/>
                    </a:solidFill>
                    <a:latin typeface="+mj-ea"/>
                  </a:rPr>
                  <a:t>动静分离</a:t>
                </a:r>
                <a:endParaRPr lang="zh-CN" altLang="en-US" sz="1575" dirty="0">
                  <a:solidFill>
                    <a:schemeClr val="tx2"/>
                  </a:solidFill>
                  <a:latin typeface="+mj-ea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2917409" y="1306561"/>
            <a:ext cx="1700897" cy="1700897"/>
            <a:chOff x="2721032" y="1254020"/>
            <a:chExt cx="1619902" cy="1619902"/>
          </a:xfrm>
        </p:grpSpPr>
        <p:sp>
          <p:nvSpPr>
            <p:cNvPr id="25" name="泪滴形 24"/>
            <p:cNvSpPr/>
            <p:nvPr/>
          </p:nvSpPr>
          <p:spPr>
            <a:xfrm>
              <a:off x="2721032" y="1254020"/>
              <a:ext cx="1619902" cy="1619902"/>
            </a:xfrm>
            <a:prstGeom prst="teardrop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6000000" scaled="0"/>
              <a:tileRect/>
            </a:gradFill>
            <a:ln w="28575">
              <a:solidFill>
                <a:schemeClr val="bg1"/>
              </a:soli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9" tIns="36005" rIns="72009" bIns="36005"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922845" y="1340954"/>
              <a:ext cx="1103086" cy="891508"/>
              <a:chOff x="3826584" y="1675861"/>
              <a:chExt cx="1470781" cy="1188676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3826584" y="1675861"/>
                <a:ext cx="661965" cy="630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625" dirty="0">
                    <a:latin typeface="+mj-ea"/>
                    <a:ea typeface="+mj-ea"/>
                  </a:rPr>
                  <a:t>01</a:t>
                </a:r>
                <a:endParaRPr lang="zh-CN" altLang="en-US" sz="2625" dirty="0">
                  <a:latin typeface="+mj-ea"/>
                  <a:ea typeface="+mj-ea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4045911" y="2440398"/>
                <a:ext cx="1251454" cy="4241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575" dirty="0">
                    <a:solidFill>
                      <a:schemeClr val="tx2"/>
                    </a:solidFill>
                    <a:latin typeface="+mj-ea"/>
                    <a:ea typeface="+mj-ea"/>
                  </a:rPr>
                  <a:t>正向代理</a:t>
                </a:r>
                <a:endParaRPr lang="zh-CN" altLang="en-US" sz="1575" dirty="0">
                  <a:solidFill>
                    <a:schemeClr val="tx2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985700" y="3231792"/>
            <a:ext cx="1700897" cy="1700897"/>
            <a:chOff x="881309" y="3077898"/>
            <a:chExt cx="1619902" cy="1619902"/>
          </a:xfrm>
        </p:grpSpPr>
        <p:sp>
          <p:nvSpPr>
            <p:cNvPr id="28" name="泪滴形 27"/>
            <p:cNvSpPr/>
            <p:nvPr/>
          </p:nvSpPr>
          <p:spPr>
            <a:xfrm flipH="1" flipV="1">
              <a:off x="881309" y="3077898"/>
              <a:ext cx="1619902" cy="1619902"/>
            </a:xfrm>
            <a:prstGeom prst="teardrop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7200000" scaled="0"/>
              <a:tileRect/>
            </a:gradFill>
            <a:ln w="28575">
              <a:solidFill>
                <a:schemeClr val="bg1"/>
              </a:soli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9" tIns="36005" rIns="72009" bIns="36005"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028819" y="3354647"/>
              <a:ext cx="1113971" cy="881832"/>
              <a:chOff x="3826584" y="1675861"/>
              <a:chExt cx="1485295" cy="1175776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3826584" y="1675861"/>
                <a:ext cx="661965" cy="63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625" dirty="0">
                    <a:latin typeface="+mj-ea"/>
                    <a:ea typeface="+mj-ea"/>
                  </a:rPr>
                  <a:t>03</a:t>
                </a:r>
                <a:endParaRPr lang="zh-CN" altLang="en-US" sz="2625" dirty="0">
                  <a:latin typeface="+mj-ea"/>
                  <a:ea typeface="+mj-ea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4060425" y="2427497"/>
                <a:ext cx="1251454" cy="424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575" dirty="0">
                    <a:solidFill>
                      <a:schemeClr val="tx2"/>
                    </a:solidFill>
                    <a:latin typeface="+mj-ea"/>
                  </a:rPr>
                  <a:t>负载均衡</a:t>
                </a:r>
                <a:endParaRPr lang="zh-CN" altLang="en-US" sz="1575" dirty="0">
                  <a:solidFill>
                    <a:schemeClr val="tx2"/>
                  </a:solidFill>
                  <a:latin typeface="+mj-ea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2917409" y="3231792"/>
            <a:ext cx="1700897" cy="1700897"/>
            <a:chOff x="2721032" y="3077898"/>
            <a:chExt cx="1619902" cy="1619902"/>
          </a:xfrm>
        </p:grpSpPr>
        <p:sp>
          <p:nvSpPr>
            <p:cNvPr id="27" name="泪滴形 26"/>
            <p:cNvSpPr/>
            <p:nvPr/>
          </p:nvSpPr>
          <p:spPr>
            <a:xfrm flipV="1">
              <a:off x="2721032" y="3077898"/>
              <a:ext cx="1619902" cy="1619902"/>
            </a:xfrm>
            <a:prstGeom prst="teardrop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6600000" scaled="0"/>
              <a:tileRect/>
            </a:gradFill>
            <a:ln w="28575">
              <a:solidFill>
                <a:schemeClr val="bg1"/>
              </a:soli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9" tIns="36005" rIns="72009" bIns="36005"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959196" y="3345279"/>
              <a:ext cx="496474" cy="472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25" dirty="0">
                  <a:latin typeface="+mj-ea"/>
                  <a:ea typeface="+mj-ea"/>
                </a:rPr>
                <a:t>02</a:t>
              </a:r>
              <a:endParaRPr lang="zh-CN" altLang="en-US" sz="2625" dirty="0">
                <a:latin typeface="+mj-ea"/>
                <a:ea typeface="+mj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07974" y="251500"/>
            <a:ext cx="1222968" cy="349250"/>
            <a:chOff x="568442" y="319364"/>
            <a:chExt cx="1552977" cy="443493"/>
          </a:xfrm>
        </p:grpSpPr>
        <p:sp>
          <p:nvSpPr>
            <p:cNvPr id="24" name="文本框 23"/>
            <p:cNvSpPr txBox="1"/>
            <p:nvPr/>
          </p:nvSpPr>
          <p:spPr>
            <a:xfrm>
              <a:off x="665958" y="319364"/>
              <a:ext cx="1455461" cy="443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80" dirty="0">
                  <a:solidFill>
                    <a:schemeClr val="tx2"/>
                  </a:solidFill>
                  <a:latin typeface="+mj-ea"/>
                  <a:ea typeface="+mj-ea"/>
                </a:rPr>
                <a:t>nginx</a:t>
              </a:r>
              <a:r>
                <a:rPr lang="zh-CN" altLang="en-US" sz="1680" dirty="0">
                  <a:solidFill>
                    <a:schemeClr val="tx2"/>
                  </a:solidFill>
                  <a:latin typeface="+mj-ea"/>
                  <a:ea typeface="+mj-ea"/>
                </a:rPr>
                <a:t>介绍 </a:t>
              </a:r>
              <a:endParaRPr lang="zh-CN" altLang="en-US" sz="168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225322" y="1979634"/>
            <a:ext cx="3050116" cy="2255734"/>
            <a:chOff x="4919045" y="1885366"/>
            <a:chExt cx="2904872" cy="214831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964807" y="2271075"/>
              <a:ext cx="285911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>
              <a:off x="4975753" y="1885366"/>
              <a:ext cx="1321268" cy="386773"/>
              <a:chOff x="607024" y="179664"/>
              <a:chExt cx="1761686" cy="515696"/>
            </a:xfrm>
          </p:grpSpPr>
          <p:sp>
            <p:nvSpPr>
              <p:cNvPr id="51" name="文本框 50"/>
              <p:cNvSpPr txBox="1"/>
              <p:nvPr/>
            </p:nvSpPr>
            <p:spPr>
              <a:xfrm>
                <a:off x="743802" y="179664"/>
                <a:ext cx="1624908" cy="515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dirty="0">
                    <a:solidFill>
                      <a:schemeClr val="tx2"/>
                    </a:solidFill>
                    <a:latin typeface="+mj-ea"/>
                    <a:ea typeface="+mj-ea"/>
                  </a:rPr>
                  <a:t>nginx</a:t>
                </a:r>
                <a:r>
                  <a:rPr lang="zh-CN" altLang="en-US" sz="1800" dirty="0">
                    <a:solidFill>
                      <a:schemeClr val="tx2"/>
                    </a:solidFill>
                    <a:latin typeface="+mj-ea"/>
                    <a:ea typeface="+mj-ea"/>
                  </a:rPr>
                  <a:t>简介</a:t>
                </a:r>
                <a:endParaRPr lang="zh-CN" altLang="en-US" sz="1800" dirty="0">
                  <a:solidFill>
                    <a:schemeClr val="tx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2" name="等腰三角形 51"/>
              <p:cNvSpPr/>
              <p:nvPr/>
            </p:nvSpPr>
            <p:spPr>
              <a:xfrm rot="16200000" flipH="1" flipV="1">
                <a:off x="550306" y="326600"/>
                <a:ext cx="227305" cy="113870"/>
              </a:xfrm>
              <a:prstGeom prst="triangle">
                <a:avLst/>
              </a:prstGeom>
              <a:solidFill>
                <a:schemeClr val="tx2"/>
              </a:solidFill>
              <a:ln w="285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919045" y="2701998"/>
              <a:ext cx="2904872" cy="1331686"/>
            </a:xfrm>
            <a:prstGeom prst="rect">
              <a:avLst/>
            </a:prstGeom>
          </p:spPr>
          <p:txBody>
            <a:bodyPr wrap="square" lIns="72009" tIns="36005" rIns="72009" bIns="36005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kern="0" dirty="0">
                  <a:latin typeface="+mj-ea"/>
                  <a:ea typeface="+mj-ea"/>
                  <a:cs typeface="Arial" panose="020B0604020202090204" pitchFamily="34" charset="0"/>
                </a:rPr>
                <a:t>Nginx是一个高性能的 HTTP 和 反向代理 服务器，也是一个 IMAP/POP3/SMTP 代理服务器。</a:t>
              </a:r>
              <a:endParaRPr lang="zh-CN" altLang="en-US" sz="945" kern="0" dirty="0">
                <a:latin typeface="+mj-ea"/>
                <a:ea typeface="+mj-ea"/>
                <a:cs typeface="Arial" panose="020B0604020202090204" pitchFamily="34" charset="0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945" kern="0" dirty="0">
                <a:latin typeface="+mj-ea"/>
                <a:ea typeface="+mj-ea"/>
                <a:cs typeface="Arial" panose="020B0604020202090204" pitchFamily="34" charset="0"/>
              </a:endParaRPr>
            </a:p>
          </p:txBody>
        </p:sp>
      </p:grpSp>
      <p:sp>
        <p:nvSpPr>
          <p:cNvPr id="54" name="圆角矩形 53"/>
          <p:cNvSpPr/>
          <p:nvPr/>
        </p:nvSpPr>
        <p:spPr>
          <a:xfrm>
            <a:off x="324421" y="953801"/>
            <a:ext cx="8759128" cy="28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36005" rIns="72009" bIns="36005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75247" y="4114465"/>
            <a:ext cx="985520" cy="3340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575" dirty="0">
                <a:solidFill>
                  <a:schemeClr val="tx2"/>
                </a:solidFill>
                <a:latin typeface="+mj-ea"/>
                <a:ea typeface="+mj-ea"/>
              </a:rPr>
              <a:t>反向代理</a:t>
            </a:r>
            <a:endParaRPr lang="zh-CN" altLang="en-US" sz="1575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507974" y="251500"/>
            <a:ext cx="1222968" cy="349250"/>
            <a:chOff x="568442" y="319364"/>
            <a:chExt cx="1552977" cy="443493"/>
          </a:xfrm>
        </p:grpSpPr>
        <p:sp>
          <p:nvSpPr>
            <p:cNvPr id="43" name="文本框 23"/>
            <p:cNvSpPr txBox="1"/>
            <p:nvPr/>
          </p:nvSpPr>
          <p:spPr>
            <a:xfrm>
              <a:off x="665958" y="319364"/>
              <a:ext cx="1455461" cy="443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80" dirty="0">
                  <a:solidFill>
                    <a:schemeClr val="tx2"/>
                  </a:solidFill>
                  <a:latin typeface="+mj-ea"/>
                  <a:ea typeface="+mj-ea"/>
                </a:rPr>
                <a:t>nginx</a:t>
              </a:r>
              <a:r>
                <a:rPr lang="zh-CN" altLang="en-US" sz="1680" dirty="0">
                  <a:solidFill>
                    <a:schemeClr val="tx2"/>
                  </a:solidFill>
                  <a:latin typeface="+mj-ea"/>
                  <a:ea typeface="+mj-ea"/>
                </a:rPr>
                <a:t>介绍 </a:t>
              </a:r>
              <a:endParaRPr lang="zh-CN" altLang="en-US" sz="168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等腰三角形 46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56" name="圆角矩形 55"/>
          <p:cNvSpPr/>
          <p:nvPr/>
        </p:nvSpPr>
        <p:spPr>
          <a:xfrm>
            <a:off x="481362" y="755503"/>
            <a:ext cx="8759128" cy="28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36005" rIns="72009" bIns="36005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8870" y="938530"/>
            <a:ext cx="5581650" cy="38195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0885" y="1940560"/>
            <a:ext cx="2543810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/>
              <a:t>Nginx 启动之后，在 Linux</a:t>
            </a:r>
            <a:endParaRPr lang="zh-CN" altLang="en-US" sz="1600"/>
          </a:p>
          <a:p>
            <a:pPr algn="l"/>
            <a:r>
              <a:rPr lang="zh-CN" altLang="en-US" sz="1600"/>
              <a:t> 系统中有两个进程，一个</a:t>
            </a:r>
            <a:endParaRPr lang="zh-CN" altLang="en-US" sz="1600"/>
          </a:p>
          <a:p>
            <a:pPr algn="l"/>
            <a:r>
              <a:rPr lang="zh-CN" altLang="en-US" sz="1600"/>
              <a:t>为 master，一个为 worker</a:t>
            </a:r>
            <a:endParaRPr lang="zh-CN" altLang="en-US" sz="1600"/>
          </a:p>
          <a:p>
            <a:pPr algn="l"/>
            <a:r>
              <a:rPr lang="zh-CN" altLang="en-US" sz="1600"/>
              <a:t>。master 作为管理员不参</a:t>
            </a:r>
            <a:endParaRPr lang="zh-CN" altLang="en-US" sz="1600"/>
          </a:p>
          <a:p>
            <a:pPr algn="l"/>
            <a:r>
              <a:rPr lang="zh-CN" altLang="en-US" sz="1600"/>
              <a:t>与任何工作，只负责给多</a:t>
            </a:r>
            <a:endParaRPr lang="zh-CN" altLang="en-US" sz="1600"/>
          </a:p>
          <a:p>
            <a:pPr algn="l"/>
            <a:r>
              <a:rPr lang="zh-CN" altLang="en-US" sz="1600"/>
              <a:t>个 worker 分配不同的任务</a:t>
            </a:r>
            <a:endParaRPr lang="zh-CN" altLang="en-US" sz="1600"/>
          </a:p>
          <a:p>
            <a:pPr algn="l"/>
            <a:r>
              <a:rPr lang="zh-CN" altLang="en-US" sz="1600"/>
              <a:t>（worker 一般有多个）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等腰三角形 151"/>
          <p:cNvSpPr/>
          <p:nvPr/>
        </p:nvSpPr>
        <p:spPr>
          <a:xfrm rot="16200000" flipH="1" flipV="1">
            <a:off x="448310" y="358140"/>
            <a:ext cx="239395" cy="120015"/>
          </a:xfrm>
          <a:prstGeom prst="triangle">
            <a:avLst/>
          </a:prstGeom>
          <a:solidFill>
            <a:schemeClr val="tx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sp>
        <p:nvSpPr>
          <p:cNvPr id="154" name="圆角矩形 153"/>
          <p:cNvSpPr/>
          <p:nvPr/>
        </p:nvSpPr>
        <p:spPr>
          <a:xfrm>
            <a:off x="481362" y="755503"/>
            <a:ext cx="8759128" cy="28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36005" rIns="72009" bIns="36005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sp>
        <p:nvSpPr>
          <p:cNvPr id="43" name="文本框 23"/>
          <p:cNvSpPr txBox="1"/>
          <p:nvPr/>
        </p:nvSpPr>
        <p:spPr>
          <a:xfrm>
            <a:off x="627948" y="243245"/>
            <a:ext cx="114617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80" dirty="0">
                <a:solidFill>
                  <a:schemeClr val="tx2"/>
                </a:solidFill>
                <a:latin typeface="+mj-ea"/>
                <a:ea typeface="+mj-ea"/>
              </a:rPr>
              <a:t>nginx</a:t>
            </a:r>
            <a:r>
              <a:rPr lang="zh-CN" altLang="en-US" sz="1680" dirty="0">
                <a:solidFill>
                  <a:schemeClr val="tx2"/>
                </a:solidFill>
                <a:latin typeface="+mj-ea"/>
                <a:ea typeface="+mj-ea"/>
              </a:rPr>
              <a:t>介绍 </a:t>
            </a:r>
            <a:endParaRPr lang="zh-CN" altLang="en-US" sz="168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1163955"/>
            <a:ext cx="8763000" cy="3438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等腰三角形 151"/>
          <p:cNvSpPr/>
          <p:nvPr/>
        </p:nvSpPr>
        <p:spPr>
          <a:xfrm rot="16200000" flipH="1" flipV="1">
            <a:off x="448310" y="358140"/>
            <a:ext cx="239395" cy="120015"/>
          </a:xfrm>
          <a:prstGeom prst="triangle">
            <a:avLst/>
          </a:prstGeom>
          <a:solidFill>
            <a:schemeClr val="tx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sp>
        <p:nvSpPr>
          <p:cNvPr id="154" name="圆角矩形 153"/>
          <p:cNvSpPr/>
          <p:nvPr/>
        </p:nvSpPr>
        <p:spPr>
          <a:xfrm>
            <a:off x="481362" y="755503"/>
            <a:ext cx="8759128" cy="28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36005" rIns="72009" bIns="36005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sp>
        <p:nvSpPr>
          <p:cNvPr id="43" name="文本框 23"/>
          <p:cNvSpPr txBox="1"/>
          <p:nvPr/>
        </p:nvSpPr>
        <p:spPr>
          <a:xfrm>
            <a:off x="627948" y="243245"/>
            <a:ext cx="270637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80" dirty="0">
                <a:solidFill>
                  <a:schemeClr val="tx2"/>
                </a:solidFill>
                <a:latin typeface="+mj-ea"/>
                <a:ea typeface="+mj-ea"/>
              </a:rPr>
              <a:t>nginx</a:t>
            </a:r>
            <a:r>
              <a:rPr lang="zh-CN" altLang="en-US" sz="1680" dirty="0">
                <a:solidFill>
                  <a:schemeClr val="tx2"/>
                </a:solidFill>
                <a:latin typeface="+mj-ea"/>
                <a:ea typeface="+mj-ea"/>
              </a:rPr>
              <a:t>介绍</a:t>
            </a:r>
            <a:r>
              <a:rPr lang="en-US" altLang="zh-CN" sz="1680" dirty="0">
                <a:solidFill>
                  <a:schemeClr val="tx2"/>
                </a:solidFill>
                <a:latin typeface="+mj-ea"/>
                <a:ea typeface="+mj-ea"/>
              </a:rPr>
              <a:t>-</a:t>
            </a:r>
            <a:r>
              <a:rPr lang="zh-CN" altLang="en-US" sz="1680" dirty="0">
                <a:solidFill>
                  <a:schemeClr val="tx2"/>
                </a:solidFill>
                <a:latin typeface="+mj-ea"/>
                <a:ea typeface="+mj-ea"/>
              </a:rPr>
              <a:t>全局快部分参数 </a:t>
            </a:r>
            <a:endParaRPr lang="zh-CN" altLang="en-US" sz="168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1330" y="877570"/>
            <a:ext cx="8603615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/>
              <a:t># 指定可以运行nginx服务的用户和用户组，只能在全局块配置</a:t>
            </a:r>
            <a:endParaRPr lang="zh-CN" altLang="en-US" sz="1600"/>
          </a:p>
          <a:p>
            <a:pPr algn="l"/>
            <a:r>
              <a:rPr lang="zh-CN" altLang="en-US" sz="1600"/>
              <a:t># user [user] [group]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zh-CN" altLang="en-US" sz="1600"/>
              <a:t># 指定工作线程数，可以制定具体的进程数，也可使用自动模式，这个指令只能在全局块配置</a:t>
            </a:r>
            <a:endParaRPr lang="zh-CN" altLang="en-US" sz="1600"/>
          </a:p>
          <a:p>
            <a:pPr algn="l"/>
            <a:r>
              <a:rPr lang="zh-CN" altLang="en-US" sz="1600"/>
              <a:t># worker_processes number | auto；</a:t>
            </a:r>
            <a:endParaRPr lang="zh-CN" altLang="en-US" sz="1600"/>
          </a:p>
          <a:p>
            <a:pPr algn="l"/>
            <a:r>
              <a:rPr lang="zh-CN" altLang="en-US" sz="1600"/>
              <a:t># 列子：指定4个工作线程，这种情况下会生成一个master进程和4个worker进程</a:t>
            </a:r>
            <a:endParaRPr lang="zh-CN" altLang="en-US" sz="1600"/>
          </a:p>
          <a:p>
            <a:pPr algn="l"/>
            <a:r>
              <a:rPr lang="zh-CN" altLang="en-US" sz="1600"/>
              <a:t># worker_processes 4;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zh-CN" altLang="en-US" sz="1600"/>
              <a:t># 指定pid文件存放的路径，这个指令只能在全局块配置</a:t>
            </a:r>
            <a:endParaRPr lang="zh-CN" altLang="en-US" sz="1600"/>
          </a:p>
          <a:p>
            <a:pPr algn="l"/>
            <a:r>
              <a:rPr lang="zh-CN" altLang="en-US" sz="1600"/>
              <a:t># pid logs/nginx.pid;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zh-CN" altLang="en-US" sz="1600"/>
              <a:t># 指定错误日志的路径和日志级别，此指令可以在全局块、http块、server块以</a:t>
            </a:r>
            <a:endParaRPr lang="zh-CN" altLang="en-US" sz="1600"/>
          </a:p>
          <a:p>
            <a:pPr algn="l"/>
            <a:r>
              <a:rPr lang="zh-CN" altLang="en-US" sz="1600"/>
              <a:t>及location块中配置。</a:t>
            </a:r>
            <a:endParaRPr lang="zh-CN" altLang="en-US" sz="1600"/>
          </a:p>
          <a:p>
            <a:pPr algn="l"/>
            <a:r>
              <a:rPr lang="zh-CN" altLang="en-US" sz="1600"/>
              <a:t># 其中debug级别的日志需要编译时使用--with-debug开启debug开关</a:t>
            </a:r>
            <a:endParaRPr lang="zh-CN" altLang="en-US" sz="1600"/>
          </a:p>
          <a:p>
            <a:pPr algn="l"/>
            <a:r>
              <a:rPr lang="zh-CN" altLang="en-US" sz="1600"/>
              <a:t># error_log [path] [debug | info | notice | warn | error | crit | alert | emerg] </a:t>
            </a:r>
            <a:endParaRPr lang="zh-CN" altLang="en-US" sz="1600"/>
          </a:p>
          <a:p>
            <a:pPr algn="l"/>
            <a:r>
              <a:rPr lang="zh-CN" altLang="en-US" sz="1600"/>
              <a:t># error_log  logs/error.log  notice;</a:t>
            </a:r>
            <a:endParaRPr lang="zh-CN" altLang="en-US" sz="1600"/>
          </a:p>
          <a:p>
            <a:pPr algn="l"/>
            <a:r>
              <a:rPr lang="zh-CN" altLang="en-US" sz="1600"/>
              <a:t># error_log  logs/error.log  info;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等腰三角形 151"/>
          <p:cNvSpPr/>
          <p:nvPr/>
        </p:nvSpPr>
        <p:spPr>
          <a:xfrm rot="16200000" flipH="1" flipV="1">
            <a:off x="448310" y="358140"/>
            <a:ext cx="239395" cy="120015"/>
          </a:xfrm>
          <a:prstGeom prst="triangle">
            <a:avLst/>
          </a:prstGeom>
          <a:solidFill>
            <a:schemeClr val="tx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sp>
        <p:nvSpPr>
          <p:cNvPr id="154" name="圆角矩形 153"/>
          <p:cNvSpPr/>
          <p:nvPr/>
        </p:nvSpPr>
        <p:spPr>
          <a:xfrm>
            <a:off x="481362" y="755503"/>
            <a:ext cx="8759128" cy="28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36005" rIns="72009" bIns="36005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sp>
        <p:nvSpPr>
          <p:cNvPr id="43" name="文本框 23"/>
          <p:cNvSpPr txBox="1"/>
          <p:nvPr/>
        </p:nvSpPr>
        <p:spPr>
          <a:xfrm>
            <a:off x="627948" y="243245"/>
            <a:ext cx="293814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80" dirty="0">
                <a:solidFill>
                  <a:schemeClr val="tx2"/>
                </a:solidFill>
                <a:latin typeface="+mj-ea"/>
                <a:ea typeface="+mj-ea"/>
              </a:rPr>
              <a:t>nginx</a:t>
            </a:r>
            <a:r>
              <a:rPr lang="zh-CN" altLang="en-US" sz="1680" dirty="0">
                <a:solidFill>
                  <a:schemeClr val="tx2"/>
                </a:solidFill>
                <a:latin typeface="+mj-ea"/>
                <a:ea typeface="+mj-ea"/>
              </a:rPr>
              <a:t>介绍</a:t>
            </a:r>
            <a:r>
              <a:rPr lang="en-US" altLang="zh-CN" sz="1680" dirty="0">
                <a:solidFill>
                  <a:schemeClr val="tx2"/>
                </a:solidFill>
                <a:latin typeface="+mj-ea"/>
                <a:ea typeface="+mj-ea"/>
              </a:rPr>
              <a:t>-envents</a:t>
            </a:r>
            <a:r>
              <a:rPr lang="zh-CN" altLang="en-US" sz="1680" dirty="0">
                <a:solidFill>
                  <a:schemeClr val="tx2"/>
                </a:solidFill>
                <a:latin typeface="+mj-ea"/>
                <a:ea typeface="+mj-ea"/>
              </a:rPr>
              <a:t>块部分参数 </a:t>
            </a:r>
            <a:endParaRPr lang="zh-CN" altLang="en-US" sz="168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1330" y="877570"/>
            <a:ext cx="8603615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/>
              <a:t># 开启的时候，将会对多个Nginx进程接收连接进行序列化，防止多个进程对连接的争抢</a:t>
            </a:r>
            <a:endParaRPr lang="zh-CN" altLang="en-US" sz="1600"/>
          </a:p>
          <a:p>
            <a:pPr algn="l"/>
            <a:r>
              <a:rPr lang="zh-CN" altLang="en-US" sz="1600"/>
              <a:t># 默认是开启状态，只能在events块中进行配置</a:t>
            </a:r>
            <a:endParaRPr lang="zh-CN" altLang="en-US" sz="1600"/>
          </a:p>
          <a:p>
            <a:pPr algn="l"/>
            <a:r>
              <a:rPr lang="zh-CN" altLang="en-US" sz="1600"/>
              <a:t># accept_mutex on | off;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zh-CN" altLang="en-US" sz="1600"/>
              <a:t># 指定使用哪种网络IO模型，method可选择的内容有：select、poll、kqueue、epoll、rtsig、/dev/poll以及eventport，一般操作系统不是支持上面所有模型的。</a:t>
            </a:r>
            <a:endParaRPr lang="zh-CN" altLang="en-US" sz="1600"/>
          </a:p>
          <a:p>
            <a:pPr algn="l"/>
            <a:r>
              <a:rPr lang="zh-CN" altLang="en-US" sz="1600"/>
              <a:t># 只能在events块中进行配置</a:t>
            </a:r>
            <a:endParaRPr lang="zh-CN" altLang="en-US" sz="1600"/>
          </a:p>
          <a:p>
            <a:pPr algn="l"/>
            <a:r>
              <a:rPr lang="zh-CN" altLang="en-US" sz="1600"/>
              <a:t># use method</a:t>
            </a:r>
            <a:endParaRPr lang="zh-CN" altLang="en-US" sz="1600"/>
          </a:p>
          <a:p>
            <a:pPr algn="l"/>
            <a:r>
              <a:rPr lang="zh-CN" altLang="en-US" sz="1600"/>
              <a:t># use epoll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zh-CN" altLang="en-US" sz="1600"/>
              <a:t># 设置允许每一个worker process同时开启的最大连接数，当每个工作进程接受的连接数超过这个值时将不再接收连接</a:t>
            </a:r>
            <a:endParaRPr lang="zh-CN" altLang="en-US" sz="1600"/>
          </a:p>
          <a:p>
            <a:pPr algn="l"/>
            <a:r>
              <a:rPr lang="zh-CN" altLang="en-US" sz="1600"/>
              <a:t># 当所有的工作进程都接收满时，连接进入logback，logback满后连接被拒绝</a:t>
            </a:r>
            <a:endParaRPr lang="zh-CN" altLang="en-US" sz="1600"/>
          </a:p>
          <a:p>
            <a:pPr algn="l"/>
            <a:r>
              <a:rPr lang="zh-CN" altLang="en-US" sz="1600"/>
              <a:t># 只能在events块中进行配置</a:t>
            </a:r>
            <a:endParaRPr lang="zh-CN" altLang="en-US" sz="1600"/>
          </a:p>
          <a:p>
            <a:pPr algn="l"/>
            <a:r>
              <a:rPr lang="zh-CN" altLang="en-US" sz="1600"/>
              <a:t># 注意：这个值不能超过系统支持打开的最大文件数，也不能超过单个进程支持打开的最大文件数。</a:t>
            </a:r>
            <a:endParaRPr lang="zh-CN" altLang="en-US" sz="1600"/>
          </a:p>
          <a:p>
            <a:pPr algn="l"/>
            <a:r>
              <a:rPr lang="zh-CN" altLang="en-US" sz="1600"/>
              <a:t># worker_connections  1024;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等腰三角形 151"/>
          <p:cNvSpPr/>
          <p:nvPr/>
        </p:nvSpPr>
        <p:spPr>
          <a:xfrm rot="16200000" flipH="1" flipV="1">
            <a:off x="448310" y="358140"/>
            <a:ext cx="239395" cy="120015"/>
          </a:xfrm>
          <a:prstGeom prst="triangle">
            <a:avLst/>
          </a:prstGeom>
          <a:solidFill>
            <a:schemeClr val="tx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sp>
        <p:nvSpPr>
          <p:cNvPr id="154" name="圆角矩形 153"/>
          <p:cNvSpPr/>
          <p:nvPr/>
        </p:nvSpPr>
        <p:spPr>
          <a:xfrm>
            <a:off x="481362" y="755503"/>
            <a:ext cx="8759128" cy="28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36005" rIns="72009" bIns="36005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sp>
        <p:nvSpPr>
          <p:cNvPr id="43" name="文本框 23"/>
          <p:cNvSpPr txBox="1"/>
          <p:nvPr/>
        </p:nvSpPr>
        <p:spPr>
          <a:xfrm>
            <a:off x="627948" y="243245"/>
            <a:ext cx="264350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80" dirty="0">
                <a:solidFill>
                  <a:schemeClr val="tx2"/>
                </a:solidFill>
                <a:latin typeface="+mj-ea"/>
                <a:ea typeface="+mj-ea"/>
              </a:rPr>
              <a:t>nginx</a:t>
            </a:r>
            <a:r>
              <a:rPr lang="zh-CN" altLang="en-US" sz="1680" dirty="0">
                <a:solidFill>
                  <a:schemeClr val="tx2"/>
                </a:solidFill>
                <a:latin typeface="+mj-ea"/>
                <a:ea typeface="+mj-ea"/>
              </a:rPr>
              <a:t>介绍</a:t>
            </a:r>
            <a:r>
              <a:rPr lang="en-US" altLang="zh-CN" sz="1680" dirty="0">
                <a:solidFill>
                  <a:schemeClr val="tx2"/>
                </a:solidFill>
                <a:latin typeface="+mj-ea"/>
                <a:ea typeface="+mj-ea"/>
              </a:rPr>
              <a:t>-http</a:t>
            </a:r>
            <a:r>
              <a:rPr lang="zh-CN" altLang="en-US" sz="1680" dirty="0">
                <a:solidFill>
                  <a:schemeClr val="tx2"/>
                </a:solidFill>
                <a:latin typeface="+mj-ea"/>
                <a:ea typeface="+mj-ea"/>
              </a:rPr>
              <a:t>全局块参数 </a:t>
            </a:r>
            <a:endParaRPr lang="zh-CN" altLang="en-US" sz="168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1330" y="877570"/>
            <a:ext cx="860361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/>
              <a:t># log_format指令，用于定义日志格式，此指令只能在http块中进行配置</a:t>
            </a:r>
            <a:endParaRPr lang="zh-CN" altLang="en-US" sz="1600"/>
          </a:p>
          <a:p>
            <a:pPr algn="l"/>
            <a:r>
              <a:rPr lang="zh-CN" altLang="en-US" sz="1600"/>
              <a:t># log_format  main '$remote_addr - $remote_user [$time_local] "$request" '</a:t>
            </a:r>
            <a:endParaRPr lang="zh-CN" altLang="en-US" sz="1600"/>
          </a:p>
          <a:p>
            <a:pPr algn="l"/>
            <a:r>
              <a:rPr lang="zh-CN" altLang="en-US" sz="1600"/>
              <a:t>#                  '$status $body_bytes_sent "$http_referer" '</a:t>
            </a:r>
            <a:endParaRPr lang="zh-CN" altLang="en-US" sz="1600"/>
          </a:p>
          <a:p>
            <a:pPr algn="l"/>
            <a:r>
              <a:rPr lang="zh-CN" altLang="en-US" sz="1600"/>
              <a:t>#                  '"$http_user_agent" "$http_x_forwarded_for"';</a:t>
            </a:r>
            <a:endParaRPr lang="zh-CN" altLang="en-US" sz="1600"/>
          </a:p>
          <a:p>
            <a:pPr algn="l"/>
            <a:r>
              <a:rPr lang="zh-CN" altLang="en-US" sz="1600"/>
              <a:t># 定义了上面的日志格式后，可以以下面的形式使用日志</a:t>
            </a:r>
            <a:endParaRPr lang="zh-CN" altLang="en-US" sz="1600"/>
          </a:p>
          <a:p>
            <a:pPr algn="l"/>
            <a:r>
              <a:rPr lang="zh-CN" altLang="en-US" sz="1600"/>
              <a:t># access_log  logs/access.log  main;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zh-CN" altLang="en-US" sz="1600"/>
              <a:t># 配置连接超时时间,此指令可以在http块、server块或location块中配置。</a:t>
            </a:r>
            <a:endParaRPr lang="zh-CN" altLang="en-US" sz="1600"/>
          </a:p>
          <a:p>
            <a:pPr algn="l"/>
            <a:r>
              <a:rPr lang="zh-CN" altLang="en-US" sz="1600"/>
              <a:t># 与用户建立会话连接后，Nginx服务器可以保持这些连接打开一段时间</a:t>
            </a:r>
            <a:endParaRPr lang="zh-CN" altLang="en-US" sz="1600"/>
          </a:p>
          <a:p>
            <a:pPr algn="l"/>
            <a:r>
              <a:rPr lang="zh-CN" altLang="en-US" sz="1600"/>
              <a:t># timeout，服务器端对连接的保持时间。默认值为75s;header_timeout，可选项，在应答报文头部的Keep-Alive域设置超时时间：“Keep-Alive:timeout= header_timeout”。报文中的这个指令可以被Mozilla或者Konqueror识别。</a:t>
            </a:r>
            <a:endParaRPr lang="zh-CN" altLang="en-US" sz="1600"/>
          </a:p>
          <a:p>
            <a:pPr algn="l"/>
            <a:r>
              <a:rPr lang="zh-CN" altLang="en-US" sz="1600"/>
              <a:t># keepalive_timeout timeout [header_timeout]</a:t>
            </a:r>
            <a:endParaRPr lang="zh-CN" altLang="en-US" sz="1600"/>
          </a:p>
          <a:p>
            <a:pPr algn="l"/>
            <a:r>
              <a:rPr lang="zh-CN" altLang="en-US" sz="1600"/>
              <a:t># 下面配置的含义是，在服务器端保持连接的时间设置为120 s，发给用户端的应答报文头部中Keep-Alive域的超时时间设置为100 s。</a:t>
            </a:r>
            <a:endParaRPr lang="zh-CN" altLang="en-US" sz="1600"/>
          </a:p>
          <a:p>
            <a:pPr algn="l"/>
            <a:r>
              <a:rPr lang="zh-CN" altLang="en-US" sz="1600"/>
              <a:t># keepalive_timeout 120s 100s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bldLvl="0" animBg="1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3500</Words>
  <Application>WPS 演示</Application>
  <PresentationFormat>自定义</PresentationFormat>
  <Paragraphs>206</Paragraphs>
  <Slides>18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7" baseType="lpstr">
      <vt:lpstr>Arial</vt:lpstr>
      <vt:lpstr>方正书宋_GBK</vt:lpstr>
      <vt:lpstr>Wingdings</vt:lpstr>
      <vt:lpstr>宋体</vt:lpstr>
      <vt:lpstr>宋体-简</vt:lpstr>
      <vt:lpstr>微软雅黑</vt:lpstr>
      <vt:lpstr>汉仪旗黑</vt:lpstr>
      <vt:lpstr>Calibri</vt:lpstr>
      <vt:lpstr>Arial Black</vt:lpstr>
      <vt:lpstr>Arial Unicode MS</vt:lpstr>
      <vt:lpstr>楷体_GB2312</vt:lpstr>
      <vt:lpstr>汉仪楷体简</vt:lpstr>
      <vt:lpstr>Arial</vt:lpstr>
      <vt:lpstr>微软雅黑</vt:lpstr>
      <vt:lpstr>Amosis Technik</vt:lpstr>
      <vt:lpstr>Thonburi</vt:lpstr>
      <vt:lpstr>宋体</vt:lpstr>
      <vt:lpstr>Helvetica Neue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简洁互联网模板</dc:title>
  <dc:creator>第一PPT模板网：www.1ppt.com</dc:creator>
  <cp:keywords>第一PPT模板网：www.1ppt.com</cp:keywords>
  <cp:lastModifiedBy>houshisong</cp:lastModifiedBy>
  <cp:revision>181</cp:revision>
  <dcterms:created xsi:type="dcterms:W3CDTF">2022-01-06T12:26:19Z</dcterms:created>
  <dcterms:modified xsi:type="dcterms:W3CDTF">2022-01-06T12:26:19Z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2052-3.9.2.6301</vt:lpwstr>
  </property>
</Properties>
</file>